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91" r:id="rId5"/>
    <p:sldMasterId id="2147483892" r:id="rId6"/>
    <p:sldMasterId id="214748389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Lst>
  <p:sldSz cy="5715000" cx="9144000"/>
  <p:notesSz cx="6858000" cy="9144000"/>
  <p:embeddedFontLst>
    <p:embeddedFont>
      <p:font typeface="IBM Plex Sans"/>
      <p:regular r:id="rId47"/>
      <p:bold r:id="rId48"/>
      <p:italic r:id="rId49"/>
      <p:boldItalic r:id="rId50"/>
    </p:embeddedFont>
    <p:embeddedFont>
      <p:font typeface="Lato"/>
      <p:regular r:id="rId51"/>
      <p:bold r:id="rId52"/>
      <p:italic r:id="rId53"/>
      <p:boldItalic r:id="rId54"/>
    </p:embeddedFont>
    <p:embeddedFont>
      <p:font typeface="Poppins"/>
      <p:regular r:id="rId55"/>
      <p:bold r:id="rId56"/>
      <p:italic r:id="rId57"/>
      <p:boldItalic r:id="rId58"/>
    </p:embeddedFont>
    <p:embeddedFont>
      <p:font typeface="Inter"/>
      <p:regular r:id="rId59"/>
      <p:bold r:id="rId60"/>
      <p:italic r:id="rId61"/>
      <p:boldItalic r:id="rId62"/>
    </p:embeddedFont>
    <p:embeddedFont>
      <p:font typeface="Poppins Medium"/>
      <p:regular r:id="rId63"/>
      <p:bold r:id="rId64"/>
      <p:italic r:id="rId65"/>
      <p:boldItalic r:id="rId66"/>
    </p:embeddedFont>
    <p:embeddedFont>
      <p:font typeface="Poppins SemiBold"/>
      <p:regular r:id="rId67"/>
      <p:bold r:id="rId68"/>
      <p:italic r:id="rId69"/>
      <p:boldItalic r:id="rId70"/>
    </p:embeddedFont>
    <p:embeddedFont>
      <p:font typeface="DM Sans"/>
      <p:regular r:id="rId71"/>
      <p:bold r:id="rId72"/>
      <p:italic r:id="rId73"/>
      <p:boldItalic r:id="rId74"/>
    </p:embeddedFont>
    <p:embeddedFont>
      <p:font typeface="IBM Plex Mon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61">
          <p15:clr>
            <a:srgbClr val="747775"/>
          </p15:clr>
        </p15:guide>
        <p15:guide id="2" orient="horz" pos="3312">
          <p15:clr>
            <a:srgbClr val="747775"/>
          </p15:clr>
        </p15:guide>
        <p15:guide id="3" pos="288">
          <p15:clr>
            <a:srgbClr val="747775"/>
          </p15:clr>
        </p15:guide>
        <p15:guide id="4" orient="horz" pos="1080">
          <p15:clr>
            <a:srgbClr val="747775"/>
          </p15:clr>
        </p15:guide>
        <p15:guide id="5" orient="horz" pos="1407">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ana Malcolm"/>
  <p:cmAuthor clrIdx="1" id="1" initials="" lastIdx="1" name="Eduardo Melgoz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61" orient="horz"/>
        <p:guide pos="3312" orient="horz"/>
        <p:guide pos="288"/>
        <p:guide pos="1080" orient="horz"/>
        <p:guide pos="140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font" Target="fonts/IBMPlexSans-bold.fntdata"/><Relationship Id="rId47" Type="http://schemas.openxmlformats.org/officeDocument/2006/relationships/font" Target="fonts/IBMPlexSans-regular.fntdata"/><Relationship Id="rId49" Type="http://schemas.openxmlformats.org/officeDocument/2006/relationships/font" Target="fonts/IBMPlexSa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DMSans-italic.fntdata"/><Relationship Id="rId72" Type="http://schemas.openxmlformats.org/officeDocument/2006/relationships/font" Target="fonts/DMSans-bold.fntdata"/><Relationship Id="rId31" Type="http://schemas.openxmlformats.org/officeDocument/2006/relationships/slide" Target="slides/slide23.xml"/><Relationship Id="rId75" Type="http://schemas.openxmlformats.org/officeDocument/2006/relationships/font" Target="fonts/IBMPlexMono-regular.fntdata"/><Relationship Id="rId30" Type="http://schemas.openxmlformats.org/officeDocument/2006/relationships/slide" Target="slides/slide22.xml"/><Relationship Id="rId74" Type="http://schemas.openxmlformats.org/officeDocument/2006/relationships/font" Target="fonts/DMSans-boldItalic.fntdata"/><Relationship Id="rId33" Type="http://schemas.openxmlformats.org/officeDocument/2006/relationships/slide" Target="slides/slide25.xml"/><Relationship Id="rId77" Type="http://schemas.openxmlformats.org/officeDocument/2006/relationships/font" Target="fonts/IBMPlexMono-italic.fntdata"/><Relationship Id="rId32" Type="http://schemas.openxmlformats.org/officeDocument/2006/relationships/slide" Target="slides/slide24.xml"/><Relationship Id="rId76" Type="http://schemas.openxmlformats.org/officeDocument/2006/relationships/font" Target="fonts/IBMPlexMono-bold.fntdata"/><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IBMPlexMono-boldItalic.fntdata"/><Relationship Id="rId71" Type="http://schemas.openxmlformats.org/officeDocument/2006/relationships/font" Target="fonts/DMSans-regular.fntdata"/><Relationship Id="rId70" Type="http://schemas.openxmlformats.org/officeDocument/2006/relationships/font" Target="fonts/PoppinsSemiBold-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Inter-boldItalic.fntdata"/><Relationship Id="rId61" Type="http://schemas.openxmlformats.org/officeDocument/2006/relationships/font" Target="fonts/Inter-italic.fntdata"/><Relationship Id="rId20" Type="http://schemas.openxmlformats.org/officeDocument/2006/relationships/slide" Target="slides/slide12.xml"/><Relationship Id="rId64" Type="http://schemas.openxmlformats.org/officeDocument/2006/relationships/font" Target="fonts/PoppinsMedium-bold.fntdata"/><Relationship Id="rId63" Type="http://schemas.openxmlformats.org/officeDocument/2006/relationships/font" Target="fonts/PoppinsMedium-regular.fntdata"/><Relationship Id="rId22" Type="http://schemas.openxmlformats.org/officeDocument/2006/relationships/slide" Target="slides/slide14.xml"/><Relationship Id="rId66" Type="http://schemas.openxmlformats.org/officeDocument/2006/relationships/font" Target="fonts/PoppinsMedium-boldItalic.fntdata"/><Relationship Id="rId21" Type="http://schemas.openxmlformats.org/officeDocument/2006/relationships/slide" Target="slides/slide13.xml"/><Relationship Id="rId65" Type="http://schemas.openxmlformats.org/officeDocument/2006/relationships/font" Target="fonts/PoppinsMedium-italic.fntdata"/><Relationship Id="rId24" Type="http://schemas.openxmlformats.org/officeDocument/2006/relationships/slide" Target="slides/slide16.xml"/><Relationship Id="rId68" Type="http://schemas.openxmlformats.org/officeDocument/2006/relationships/font" Target="fonts/PoppinsSemiBold-bold.fntdata"/><Relationship Id="rId23" Type="http://schemas.openxmlformats.org/officeDocument/2006/relationships/slide" Target="slides/slide15.xml"/><Relationship Id="rId67" Type="http://schemas.openxmlformats.org/officeDocument/2006/relationships/font" Target="fonts/PoppinsSemiBold-regular.fntdata"/><Relationship Id="rId60" Type="http://schemas.openxmlformats.org/officeDocument/2006/relationships/font" Target="fonts/Inter-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Semi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Lato-regular.fntdata"/><Relationship Id="rId50" Type="http://schemas.openxmlformats.org/officeDocument/2006/relationships/font" Target="fonts/IBMPlexSans-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3.xml"/><Relationship Id="rId55" Type="http://schemas.openxmlformats.org/officeDocument/2006/relationships/font" Target="fonts/Poppins-regular.fntdata"/><Relationship Id="rId10" Type="http://schemas.openxmlformats.org/officeDocument/2006/relationships/slide" Target="slides/slide2.xml"/><Relationship Id="rId54" Type="http://schemas.openxmlformats.org/officeDocument/2006/relationships/font" Target="fonts/Lato-boldItalic.fntdata"/><Relationship Id="rId13" Type="http://schemas.openxmlformats.org/officeDocument/2006/relationships/slide" Target="slides/slide5.xml"/><Relationship Id="rId57" Type="http://schemas.openxmlformats.org/officeDocument/2006/relationships/font" Target="fonts/Poppins-italic.fntdata"/><Relationship Id="rId12" Type="http://schemas.openxmlformats.org/officeDocument/2006/relationships/slide" Target="slides/slide4.xml"/><Relationship Id="rId56" Type="http://schemas.openxmlformats.org/officeDocument/2006/relationships/font" Target="fonts/Poppins-bold.fntdata"/><Relationship Id="rId15" Type="http://schemas.openxmlformats.org/officeDocument/2006/relationships/slide" Target="slides/slide7.xml"/><Relationship Id="rId59" Type="http://schemas.openxmlformats.org/officeDocument/2006/relationships/font" Target="fonts/Inter-regular.fntdata"/><Relationship Id="rId14" Type="http://schemas.openxmlformats.org/officeDocument/2006/relationships/slide" Target="slides/slide6.xml"/><Relationship Id="rId58" Type="http://schemas.openxmlformats.org/officeDocument/2006/relationships/font" Target="fonts/Poppins-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6-01-24T04:19:51.567">
    <p:pos x="6000" y="0"/>
    <p:text>@ravi1306@gmail.com Hi Ravi! I've got my designer ready to help you on any slide you want. Please, if you add any slide tag @eduardo.rmelgoza@productschool.com directly and he will adjust so its ready for your class tomorrow. 
I want all the slides to look polished, even if it is a WIP thank you
_Reassigned to ravi1306@gmail.com_</p:text>
  </p:cm>
  <p:cm authorId="1" idx="1" dt="2026-01-24T04:19:51.567">
    <p:pos x="6000" y="0"/>
    <p:text>I'm here if needed :) Have already revised all the comments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ovable.dev/"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OJYZrapqPsF0ONtE6CDyPx7cS11c6cEulcNE_aHu8xk/template/preview"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OJYZrapqPsF0ONtE6CDyPx7cS11c6cEulcNE_aHu8xk/template/preview"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A8L_0XeveqsXuo3LnB9aIQEhWANRkZknXL_ZFaVa2j0/template/preview" TargetMode="External"/><Relationship Id="rId3" Type="http://schemas.openxmlformats.org/officeDocument/2006/relationships/hyperlink" Target="https://lovable.dev/"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9c360385dd_0_324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39c360385dd_0_3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Module 2: Write Advanced Prompts for High-Fidelity Prototypes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345700ffe3a_0_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345700ffe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Prompting has evolved across three levels, so let’s look at the toolkit. Most people stop at Level 1.</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Level 1 is Core. This is Zero-shot ("Write an email") or Few-shot ("Here are three examples, write one like it"). This is table stakes. If you want to master this, take our AI Product Management course. In this advanced prototyping class, we are moving up.</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Level 2 is Strategic. This is where you become an Architect. You stop asking for one big thing and start Chaining prompts together. You use RAG to feed the AI your specific documents so it stops guessing.</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Level 3 is Cutting-Edge. This is where the magic happens. We use Meta-Prompting to ask the AI to write its own better prompts. We use Reflexion to ask it to critique its own work. This is how you get 10x better results without 10x more effort.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Today, we are going to focus on Levels 2 and 3.</a:t>
            </a:r>
            <a:endParaRPr sz="1200">
              <a:solidFill>
                <a:schemeClr val="dk1"/>
              </a:solidFill>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aab4e725b8_0_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3aab4e725b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Note for instructors: Briefly go over these </a:t>
            </a:r>
            <a:r>
              <a:rPr lang="en" sz="1200">
                <a:solidFill>
                  <a:schemeClr val="dk1"/>
                </a:solidFill>
                <a:latin typeface="Lato"/>
                <a:ea typeface="Lato"/>
                <a:cs typeface="Lato"/>
                <a:sym typeface="Lato"/>
              </a:rPr>
              <a:t>techniques, with the expectation that students know these. If they do not,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Before we advance, let's level-set on the "Table Stakes." You likely use these daily, but today we will test their limits. Let's look at how these core techniques apply specifically to prototyping.</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Zero-Shot</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Zero-Shot is for ideation. This is your "Sketchpad." You use it when you have a blank page and just need something on the screen to react to.</a:t>
            </a:r>
            <a:endParaRPr sz="1200">
              <a:solidFill>
                <a:schemeClr val="dk1"/>
              </a:solidFill>
              <a:latin typeface="Lato"/>
              <a:ea typeface="Lato"/>
              <a:cs typeface="Lato"/>
              <a:sym typeface="Lato"/>
            </a:endParaRPr>
          </a:p>
          <a:p>
            <a:pPr indent="-304800" lvl="0" marL="457200" rtl="0" algn="l">
              <a:spcBef>
                <a:spcPts val="100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Few-Shot: </a:t>
            </a:r>
            <a:r>
              <a:rPr lang="en" sz="1200">
                <a:solidFill>
                  <a:schemeClr val="dk1"/>
                </a:solidFill>
                <a:latin typeface="Lato"/>
                <a:ea typeface="Lato"/>
                <a:cs typeface="Lato"/>
                <a:sym typeface="Lato"/>
              </a:rPr>
              <a:t>This is for consistency. This is your "Style Guide." If you just ask for a "Profile Card," the AI will guess. But if you paste 2 examples of your existing cards first, the AI will pattern-match. This is how you keep your prototype looking consistent without manual coding.</a:t>
            </a:r>
            <a:endParaRPr sz="1200">
              <a:solidFill>
                <a:schemeClr val="dk1"/>
              </a:solidFill>
              <a:latin typeface="Lato"/>
              <a:ea typeface="Lato"/>
              <a:cs typeface="Lato"/>
              <a:sym typeface="Lato"/>
            </a:endParaRPr>
          </a:p>
          <a:p>
            <a:pPr indent="-304800" lvl="0" marL="457200" rtl="0" algn="l">
              <a:spcBef>
                <a:spcPts val="100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Chain-of-Thought: </a:t>
            </a:r>
            <a:r>
              <a:rPr lang="en" sz="1200">
                <a:solidFill>
                  <a:schemeClr val="dk1"/>
                </a:solidFill>
                <a:latin typeface="Lato"/>
                <a:ea typeface="Lato"/>
                <a:cs typeface="Lato"/>
                <a:sym typeface="Lato"/>
              </a:rPr>
              <a:t>This is for Logic. This is the most misunderstood one. We aren't solving math problems. We are solving User Flow problems. If you ask the AI to "Build a signup button," it might just give you a static button. If you use Chain-of-Thought—"Think step-by-step: validate input, show spinner, then redirect"—the AI writes the logic for all those states. This is how you get a functional prototype, not just a visual one.</a:t>
            </a:r>
            <a:endParaRPr sz="1200">
              <a:solidFill>
                <a:schemeClr val="dk1"/>
              </a:solidFill>
              <a:latin typeface="Lato"/>
              <a:ea typeface="Lato"/>
              <a:cs typeface="Lato"/>
              <a:sym typeface="Lato"/>
            </a:endParaRPr>
          </a:p>
          <a:p>
            <a:pPr indent="0" lvl="0" marL="0" rtl="0" algn="l">
              <a:spcBef>
                <a:spcPts val="100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3aab4e725b8_0_51: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3aab4e725b8_0_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Hands-On Lab: </a:t>
            </a:r>
            <a:r>
              <a:rPr lang="en" sz="1400">
                <a:solidFill>
                  <a:srgbClr val="7F7F7F"/>
                </a:solidFill>
                <a:latin typeface="Poppins SemiBold"/>
                <a:ea typeface="Poppins SemiBold"/>
                <a:cs typeface="Poppins SemiBold"/>
                <a:sym typeface="Poppins SemiBold"/>
              </a:rPr>
              <a:t>Prompt Your Baseline Fitness App Prototype</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39cee682c5a_0_444: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39cee682c5a_0_4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b="1" lang="en" sz="1200">
                <a:solidFill>
                  <a:schemeClr val="dk1"/>
                </a:solidFill>
                <a:latin typeface="Lato"/>
                <a:ea typeface="Lato"/>
                <a:cs typeface="Lato"/>
                <a:sym typeface="Lato"/>
              </a:rPr>
              <a:t>💥 Activity: </a:t>
            </a:r>
            <a:r>
              <a:rPr lang="en" sz="1200">
                <a:solidFill>
                  <a:schemeClr val="dk1"/>
                </a:solidFill>
                <a:latin typeface="Lato"/>
                <a:ea typeface="Lato"/>
                <a:cs typeface="Lato"/>
                <a:sym typeface="Lato"/>
              </a:rPr>
              <a:t>Hands-On Lab</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Task</a:t>
            </a:r>
            <a:r>
              <a:rPr lang="en" sz="1200">
                <a:solidFill>
                  <a:schemeClr val="dk1"/>
                </a:solidFill>
                <a:latin typeface="Lato"/>
                <a:ea typeface="Lato"/>
                <a:cs typeface="Lato"/>
                <a:sym typeface="Lato"/>
              </a:rPr>
              <a:t>: Prompt Your Baseline Fitness App Prototype</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Time: </a:t>
            </a:r>
            <a:r>
              <a:rPr lang="en" sz="1200">
                <a:solidFill>
                  <a:schemeClr val="dk1"/>
                </a:solidFill>
                <a:latin typeface="Lato"/>
                <a:ea typeface="Lato"/>
                <a:cs typeface="Lato"/>
                <a:sym typeface="Lato"/>
              </a:rPr>
              <a:t>5</a:t>
            </a:r>
            <a:r>
              <a:rPr lang="en" sz="1200">
                <a:solidFill>
                  <a:schemeClr val="dk1"/>
                </a:solidFill>
                <a:latin typeface="Lato"/>
                <a:ea typeface="Lato"/>
                <a:cs typeface="Lato"/>
                <a:sym typeface="Lato"/>
              </a:rPr>
              <a:t> minutes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rgbClr val="CC0000"/>
                </a:solidFill>
                <a:latin typeface="Lato"/>
                <a:ea typeface="Lato"/>
                <a:cs typeface="Lato"/>
                <a:sym typeface="Lato"/>
              </a:rPr>
              <a:t>📌 Note to instructor: </a:t>
            </a:r>
            <a:r>
              <a:rPr lang="en" sz="1200">
                <a:solidFill>
                  <a:srgbClr val="CC0000"/>
                </a:solidFill>
                <a:latin typeface="Lato"/>
                <a:ea typeface="Lato"/>
                <a:cs typeface="Lato"/>
                <a:sym typeface="Lato"/>
              </a:rPr>
              <a:t>Emphasize</a:t>
            </a:r>
            <a:r>
              <a:rPr lang="en" sz="1200">
                <a:solidFill>
                  <a:srgbClr val="CC0000"/>
                </a:solidFill>
                <a:latin typeface="Lato"/>
                <a:ea typeface="Lato"/>
                <a:cs typeface="Lato"/>
                <a:sym typeface="Lato"/>
              </a:rPr>
              <a:t> to students that they should </a:t>
            </a:r>
            <a:r>
              <a:rPr lang="en" sz="1200">
                <a:solidFill>
                  <a:srgbClr val="CC0000"/>
                </a:solidFill>
                <a:latin typeface="Lato"/>
                <a:ea typeface="Lato"/>
                <a:cs typeface="Lato"/>
                <a:sym typeface="Lato"/>
              </a:rPr>
              <a:t>only</a:t>
            </a:r>
            <a:r>
              <a:rPr lang="en" sz="1200">
                <a:solidFill>
                  <a:srgbClr val="CC0000"/>
                </a:solidFill>
                <a:latin typeface="Lato"/>
                <a:ea typeface="Lato"/>
                <a:cs typeface="Lato"/>
                <a:sym typeface="Lato"/>
              </a:rPr>
              <a:t> write </a:t>
            </a:r>
            <a:r>
              <a:rPr b="1" lang="en" sz="1200" u="sng">
                <a:solidFill>
                  <a:srgbClr val="CC0000"/>
                </a:solidFill>
                <a:latin typeface="Lato"/>
                <a:ea typeface="Lato"/>
                <a:cs typeface="Lato"/>
                <a:sym typeface="Lato"/>
              </a:rPr>
              <a:t>ONE</a:t>
            </a:r>
            <a:r>
              <a:rPr b="1" lang="en" sz="1200">
                <a:solidFill>
                  <a:srgbClr val="CC0000"/>
                </a:solidFill>
                <a:latin typeface="Lato"/>
                <a:ea typeface="Lato"/>
                <a:cs typeface="Lato"/>
                <a:sym typeface="Lato"/>
              </a:rPr>
              <a:t> </a:t>
            </a:r>
            <a:r>
              <a:rPr lang="en" sz="1200">
                <a:solidFill>
                  <a:srgbClr val="CC0000"/>
                </a:solidFill>
                <a:latin typeface="Lato"/>
                <a:ea typeface="Lato"/>
                <a:cs typeface="Lato"/>
                <a:sym typeface="Lato"/>
              </a:rPr>
              <a:t>prompt, and not refine the output yet. This is crucial to save credits and to establish a "raw" baseline to compare against later.</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Scenario:</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In this hands-on lab, students will kick off their final project prototype. Their goal is to use a core prompting technique (Zero-Shot, Few-Shot, COT) to generate a raw "V1" of the Goal Setting Screen for their Fitness App. This establishes the baseline they will refine using advanced techniques in the next section.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Instructions:</a:t>
            </a:r>
            <a:endParaRPr b="1"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Make sure students are logged into </a:t>
            </a:r>
            <a:r>
              <a:rPr b="1" lang="en" sz="1200" u="sng">
                <a:solidFill>
                  <a:schemeClr val="hlink"/>
                </a:solidFill>
                <a:latin typeface="Lato"/>
                <a:ea typeface="Lato"/>
                <a:cs typeface="Lato"/>
                <a:sym typeface="Lato"/>
                <a:hlinkClick r:id="rId2"/>
              </a:rPr>
              <a:t>Lovable</a:t>
            </a:r>
            <a:r>
              <a:rPr b="1" lang="en" sz="1200">
                <a:solidFill>
                  <a:schemeClr val="dk1"/>
                </a:solidFill>
                <a:latin typeface="Lato"/>
                <a:ea typeface="Lato"/>
                <a:cs typeface="Lato"/>
                <a:sym typeface="Lato"/>
              </a:rPr>
              <a:t> and have created an account.</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students to open Lovable and find the chat input </a:t>
            </a:r>
            <a:r>
              <a:rPr lang="en" sz="1200">
                <a:solidFill>
                  <a:schemeClr val="dk1"/>
                </a:solidFill>
                <a:latin typeface="Lato"/>
                <a:ea typeface="Lato"/>
                <a:cs typeface="Lato"/>
                <a:sym typeface="Lato"/>
              </a:rPr>
              <a:t>interface</a:t>
            </a:r>
            <a:r>
              <a:rPr lang="en" sz="1200">
                <a:solidFill>
                  <a:schemeClr val="dk1"/>
                </a:solidFill>
                <a:latin typeface="Lato"/>
                <a:ea typeface="Lato"/>
                <a:cs typeface="Lato"/>
                <a:sym typeface="Lato"/>
              </a:rPr>
              <a:t> in the middle of the screen (like with Bolt they saw last module).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Ask them to write one single prompt to generate the "Goal Setting" screen (Let them know </a:t>
            </a:r>
            <a:r>
              <a:rPr lang="en" sz="1200">
                <a:solidFill>
                  <a:schemeClr val="dk1"/>
                </a:solidFill>
                <a:latin typeface="Lato"/>
                <a:ea typeface="Lato"/>
                <a:cs typeface="Lato"/>
                <a:sym typeface="Lato"/>
              </a:rPr>
              <a:t>there are two examples on the slide in case they are stuck and want to copy, but push for originality!)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Remind them to stop after the first result—do not iterate, do not fix bugs, and do not polish.</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Have them keep this tab open, as they will need this "generic" V1 for the comparison exercise coming up soon.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rgbClr val="CC0000"/>
                </a:solidFill>
                <a:latin typeface="Lato"/>
                <a:ea typeface="Lato"/>
                <a:cs typeface="Lato"/>
                <a:sym typeface="Lato"/>
              </a:rPr>
              <a:t>After 5 minutes, ask students to share their results and takeaways: </a:t>
            </a:r>
            <a:endParaRPr b="1" sz="1200">
              <a:solidFill>
                <a:srgbClr val="CC0000"/>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Lovable probably built something decent, right? It has buttons, maybe a header. It technically 'works,” but ask:</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Does it match a specific brand?</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Does it save the data anywhere?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What happens if you click anywhere?</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The rest of this module is about moving from this (Generic) to High-Fidelity. We are going to learn the advanced techniques to force the AI to build exactly what you see in your head, not just what it guesses you want.</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39c360385dd_0_280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3" name="Google Shape;1313;g39c360385dd_0_28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02. Building Prompts Through a PM Lens</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9d66598981_0_121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39d66598981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b="1" lang="en" sz="1200">
                <a:solidFill>
                  <a:srgbClr val="CC0000"/>
                </a:solidFill>
                <a:latin typeface="Lato"/>
                <a:ea typeface="Lato"/>
                <a:cs typeface="Lato"/>
                <a:sym typeface="Lato"/>
              </a:rPr>
              <a:t>📌 Note for instructors: </a:t>
            </a:r>
            <a:r>
              <a:rPr lang="en" sz="1200">
                <a:solidFill>
                  <a:srgbClr val="CC0000"/>
                </a:solidFill>
                <a:latin typeface="Lato"/>
                <a:ea typeface="Lato"/>
                <a:cs typeface="Lato"/>
                <a:sym typeface="Lato"/>
              </a:rPr>
              <a:t>This is an </a:t>
            </a:r>
            <a:r>
              <a:rPr i="1" lang="en" sz="1200">
                <a:solidFill>
                  <a:srgbClr val="CC0000"/>
                </a:solidFill>
                <a:latin typeface="Lato"/>
                <a:ea typeface="Lato"/>
                <a:cs typeface="Lato"/>
                <a:sym typeface="Lato"/>
              </a:rPr>
              <a:t>excellent</a:t>
            </a:r>
            <a:r>
              <a:rPr lang="en" sz="1200">
                <a:solidFill>
                  <a:srgbClr val="CC0000"/>
                </a:solidFill>
                <a:latin typeface="Lato"/>
                <a:ea typeface="Lato"/>
                <a:cs typeface="Lato"/>
                <a:sym typeface="Lato"/>
              </a:rPr>
              <a:t> place to pause and share your own product experience. Students love storytelling and hearing your own use cases, so use this moment to explain how, beyond learning prompts, you’ve had to think about the real product intent behind your actions and what the outcome was. It’s also ok to share failures OR success stories; both offer key learning and are welcomed by students.</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While changing the structure of your prompt can significantly alter your prototype, but the the technique matters less than the substance of your instruction. You can use the most advanced prompting technique, but if you haven't clearly defined the core product requirements, the AI will still produce a weak or misaligned prototype. Asking for a generic screen doesn't capture the necessary product context.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This is where your core Product Management skills become essential. Before choosing how to prompt, you need clarity on the fundamental product elements: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Product Functionality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Intended User Flow</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Desired Design Aesthetic</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Necessary Interaction Points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Let’s see what that means. </a:t>
            </a:r>
            <a:endParaRPr sz="1200">
              <a:solidFill>
                <a:schemeClr val="dk1"/>
              </a:solidFill>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3768756f4f0_0_147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3768756f4f0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When crafting prompts for functional features, it’s important to break down the product’s core functionality and think about the different elements that make up your product, focusing on how they’ll work together. The FUDI framework isn't another prompting technique; it's a product thinking checklist to ensure your prompts are grounded in specific requirements for:</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Functionality:</a:t>
            </a:r>
            <a:r>
              <a:rPr lang="en" sz="1200">
                <a:solidFill>
                  <a:schemeClr val="dk1"/>
                </a:solidFill>
                <a:latin typeface="Lato"/>
                <a:ea typeface="Lato"/>
                <a:cs typeface="Lato"/>
                <a:sym typeface="Lato"/>
              </a:rPr>
              <a:t> What should the product do? Define the key actions users should be able to perform. This is the core purpose of the product.</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will appear as your inputs, outputs and constraints on your Simplified PRD (coming up in Module 3!)</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User Flow: </a:t>
            </a:r>
            <a:r>
              <a:rPr lang="en" sz="1200">
                <a:solidFill>
                  <a:schemeClr val="dk1"/>
                </a:solidFill>
                <a:latin typeface="Lato"/>
                <a:ea typeface="Lato"/>
                <a:cs typeface="Lato"/>
                <a:sym typeface="Lato"/>
              </a:rPr>
              <a:t>What steps will users take when interacting with the product? Outline the sequence of actions users will follow to achieve their goal.</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will appear as your user flow in your simplified PRD.</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Design: </a:t>
            </a:r>
            <a:r>
              <a:rPr lang="en" sz="1200">
                <a:solidFill>
                  <a:schemeClr val="dk1"/>
                </a:solidFill>
                <a:latin typeface="Lato"/>
                <a:ea typeface="Lato"/>
                <a:cs typeface="Lato"/>
                <a:sym typeface="Lato"/>
              </a:rPr>
              <a:t>How should the product look and feel? Specify the visual style and user experience, focusing on simplicity and usability. If you’re unsure or not feeling inspired, you can even include screenshots from other products as a guide!</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will be part of your design system.</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Interaction: </a:t>
            </a:r>
            <a:r>
              <a:rPr lang="en" sz="1200">
                <a:solidFill>
                  <a:schemeClr val="dk1"/>
                </a:solidFill>
                <a:latin typeface="Lato"/>
                <a:ea typeface="Lato"/>
                <a:cs typeface="Lato"/>
                <a:sym typeface="Lato"/>
              </a:rPr>
              <a:t>What features should be interactive? Highlight the elements that require user input, like buttons, forms, and fields.</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These are your smart behaviors in your simplified PRD.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3aab4e725b8_0_73:notes"/>
          <p:cNvSpPr/>
          <p:nvPr>
            <p:ph idx="2" type="sldImg"/>
          </p:nvPr>
        </p:nvSpPr>
        <p:spPr>
          <a:xfrm>
            <a:off x="960120"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3aab4e725b8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br>
              <a:rPr lang="en" sz="1400">
                <a:solidFill>
                  <a:srgbClr val="7F7F7F"/>
                </a:solidFill>
                <a:latin typeface="Poppins SemiBold"/>
                <a:ea typeface="Poppins SemiBold"/>
                <a:cs typeface="Poppins SemiBold"/>
                <a:sym typeface="Poppins SemiBold"/>
              </a:rPr>
            </a:br>
            <a:r>
              <a:rPr lang="en" sz="1200">
                <a:solidFill>
                  <a:schemeClr val="dk1"/>
                </a:solidFill>
                <a:latin typeface="Lato"/>
                <a:ea typeface="Lato"/>
                <a:cs typeface="Lato"/>
                <a:sym typeface="Lato"/>
              </a:rPr>
              <a:t>Now let's see FUDI in action with a "Pro-Level" prompt. Notice the difference in fidelity. A junior prompt says "Make it look cool." This prompt acts like a specification document.</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Functionality: We didn't just ask for "goals." We defined the data model: Steps, Hydration, Time, Calories. And we defined the logic: Toggling the goal adjusts the targets dynamically.</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User Flow: We defined the difference between a "Quick Add" (stay on page) and a "Detail View" (open modal). This prevents the AI from building a clunky navigation flow.</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Design: We didn't just say "modern." We gave specific constraints: Dark mode, Neon rings, Teal vs. Blue. Now the AI acts as our Brand Designer.</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Interaction: This is the polish. We asked for "particle effects" and "haptics." This turns a static web page into a mobile app experience.</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200">
                <a:solidFill>
                  <a:schemeClr val="dk1"/>
                </a:solidFill>
                <a:latin typeface="Lato"/>
                <a:ea typeface="Lato"/>
                <a:cs typeface="Lato"/>
                <a:sym typeface="Lato"/>
              </a:rPr>
              <a:t>When you return to your second lab and your new advanced prompt engineering knowledge, it should be </a:t>
            </a:r>
            <a:r>
              <a:rPr i="1" lang="en" sz="1200">
                <a:solidFill>
                  <a:schemeClr val="dk1"/>
                </a:solidFill>
                <a:latin typeface="Lato"/>
                <a:ea typeface="Lato"/>
                <a:cs typeface="Lato"/>
                <a:sym typeface="Lato"/>
              </a:rPr>
              <a:t>this specific</a:t>
            </a:r>
            <a:r>
              <a:rPr lang="en" sz="1200">
                <a:solidFill>
                  <a:schemeClr val="dk1"/>
                </a:solidFill>
                <a:latin typeface="Lato"/>
                <a:ea typeface="Lato"/>
                <a:cs typeface="Lato"/>
                <a:sym typeface="Lato"/>
              </a:rPr>
              <a:t>. Fill in the F-U-D-I blanks before you hit enter.</a:t>
            </a:r>
            <a:endParaRPr sz="1200">
              <a:solidFill>
                <a:schemeClr val="dk1"/>
              </a:solidFill>
              <a:latin typeface="Lato"/>
              <a:ea typeface="Lato"/>
              <a:cs typeface="Lato"/>
              <a:sym typeface="Lato"/>
            </a:endParaRPr>
          </a:p>
        </p:txBody>
      </p:sp>
      <p:sp>
        <p:nvSpPr>
          <p:cNvPr id="1384" name="Google Shape;1384;g3aab4e725b8_0_7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39c360385dd_0_160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39c360385dd_0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Time for a 5-minute break—you’ve earned it!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3a33792cd08_0_2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3a33792cd0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9529133a69_1_122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39529133a69_1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just">
              <a:lnSpc>
                <a:spcPct val="115000"/>
              </a:lnSpc>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📌Note for instructors: Please </a:t>
            </a:r>
            <a:r>
              <a:rPr b="1" lang="en" sz="1200" u="sng">
                <a:solidFill>
                  <a:srgbClr val="CC0000"/>
                </a:solidFill>
                <a:latin typeface="Lato"/>
                <a:ea typeface="Lato"/>
                <a:cs typeface="Lato"/>
                <a:sym typeface="Lato"/>
              </a:rPr>
              <a:t>do not share the link to the slide deck with students.</a:t>
            </a:r>
            <a:r>
              <a:rPr b="1" lang="en" sz="1200">
                <a:solidFill>
                  <a:srgbClr val="CC0000"/>
                </a:solidFill>
                <a:latin typeface="Lato"/>
                <a:ea typeface="Lato"/>
                <a:cs typeface="Lato"/>
                <a:sym typeface="Lato"/>
              </a:rPr>
              <a:t> If they want to view the deck, send them to the LMS where they can view it from there. </a:t>
            </a:r>
            <a:br>
              <a:rPr b="1" lang="en" sz="1200">
                <a:solidFill>
                  <a:srgbClr val="CC0000"/>
                </a:solidFill>
                <a:latin typeface="Lato"/>
                <a:ea typeface="Lato"/>
                <a:cs typeface="Lato"/>
                <a:sym typeface="Lato"/>
              </a:rPr>
            </a:br>
            <a:endParaRPr b="1" sz="1200">
              <a:solidFill>
                <a:srgbClr val="CC0000"/>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Where to access content?</a:t>
            </a: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You can</a:t>
            </a:r>
            <a:r>
              <a:rPr lang="en" sz="1200" u="sng">
                <a:solidFill>
                  <a:schemeClr val="dk1"/>
                </a:solidFill>
                <a:latin typeface="Lato"/>
                <a:ea typeface="Lato"/>
                <a:cs typeface="Lato"/>
                <a:sym typeface="Lato"/>
              </a:rPr>
              <a:t> view the deck</a:t>
            </a:r>
            <a:r>
              <a:rPr lang="en" sz="1200">
                <a:solidFill>
                  <a:schemeClr val="dk1"/>
                </a:solidFill>
                <a:latin typeface="Lato"/>
                <a:ea typeface="Lato"/>
                <a:cs typeface="Lato"/>
                <a:sym typeface="Lato"/>
              </a:rPr>
              <a:t> from Docebo.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ℹ️ All students should have access to the LMS (Docebo) with all the class materials by now. If not, please reach out to Student Success directly in Slack. </a:t>
            </a:r>
            <a:endParaRPr sz="1200">
              <a:solidFill>
                <a:schemeClr val="dk1"/>
              </a:solidFill>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39c360385dd_0_280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1" name="Google Shape;1431;g39c360385dd_0_28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03. Advanced Prompting Techniques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768756f4f0_0_58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3768756f4f0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a:t>
            </a:r>
            <a:r>
              <a:rPr b="1" lang="en" sz="1200">
                <a:solidFill>
                  <a:srgbClr val="CC0000"/>
                </a:solidFill>
                <a:latin typeface="Lato"/>
                <a:ea typeface="Lato"/>
                <a:cs typeface="Lato"/>
                <a:sym typeface="Lato"/>
              </a:rPr>
              <a:t>Note for instructors:</a:t>
            </a:r>
            <a:r>
              <a:rPr lang="en" sz="1200">
                <a:solidFill>
                  <a:srgbClr val="CC0000"/>
                </a:solidFill>
                <a:latin typeface="Lato"/>
                <a:ea typeface="Lato"/>
                <a:cs typeface="Lato"/>
                <a:sym typeface="Lato"/>
              </a:rPr>
              <a:t> Please click on the </a:t>
            </a:r>
            <a:r>
              <a:rPr lang="en" sz="1200" u="sng">
                <a:solidFill>
                  <a:schemeClr val="hlink"/>
                </a:solidFill>
                <a:latin typeface="Lato"/>
                <a:ea typeface="Lato"/>
                <a:cs typeface="Lato"/>
                <a:sym typeface="Lato"/>
                <a:hlinkClick r:id="rId2"/>
              </a:rPr>
              <a:t>Prompting Template</a:t>
            </a:r>
            <a:r>
              <a:rPr lang="en" sz="1200">
                <a:solidFill>
                  <a:srgbClr val="CC0000"/>
                </a:solidFill>
                <a:latin typeface="Lato"/>
                <a:ea typeface="Lato"/>
                <a:cs typeface="Lato"/>
                <a:sym typeface="Lato"/>
              </a:rPr>
              <a:t> </a:t>
            </a:r>
            <a:r>
              <a:rPr lang="en" sz="1200">
                <a:solidFill>
                  <a:srgbClr val="CC0000"/>
                </a:solidFill>
                <a:latin typeface="Lato"/>
                <a:ea typeface="Lato"/>
                <a:cs typeface="Lato"/>
                <a:sym typeface="Lato"/>
              </a:rPr>
              <a:t>and share the link with students in the chat. Walk through what it could be used for so students know they have it as an additional tool outside of class time. </a:t>
            </a:r>
            <a:endParaRPr sz="1200">
              <a:solidFill>
                <a:srgbClr val="CC000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Strategic techniques allow you to architect complex workflows by connecting steps and data. These three techniques are how you handle complexity without the AI losing the plot.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Prompt Chaining: </a:t>
            </a:r>
            <a:r>
              <a:rPr lang="en" sz="1200">
                <a:solidFill>
                  <a:schemeClr val="dk1"/>
                </a:solidFill>
                <a:latin typeface="Lato"/>
                <a:ea typeface="Lato"/>
                <a:cs typeface="Lato"/>
                <a:sym typeface="Lato"/>
              </a:rPr>
              <a:t>(The Ladder) This is your tool for complex User Flows (U). If you ask the AI to build a database, an API, and a frontend all in one prompt, it will fail.</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Strategy: You chain them. First, nail the Functionality (F) (the database). Then, use that output to build the Design (D). By breaking it down, you ensure the prototype is robust, not just a hollow shell.</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Retrieval Augmented Generation (RAG):</a:t>
            </a:r>
            <a:r>
              <a:rPr lang="en" sz="1200">
                <a:solidFill>
                  <a:schemeClr val="dk1"/>
                </a:solidFill>
                <a:latin typeface="Lato"/>
                <a:ea typeface="Lato"/>
                <a:cs typeface="Lato"/>
                <a:sym typeface="Lato"/>
              </a:rPr>
              <a:t> (The Brand Police) This is your tool for Design (D) consistency. Instead of trying to describe your company's complex color palette or tone of voice in text, you just upload the Brand Guidelines PDF.</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Strategy: You force the AI to "read" your constraints before it writes a single line of code. This ensures the prototype feels "on brand" automatically, without you having to micromanage the CSS.</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Self-Consistency: </a:t>
            </a:r>
            <a:r>
              <a:rPr lang="en" sz="1200">
                <a:solidFill>
                  <a:schemeClr val="dk1"/>
                </a:solidFill>
                <a:latin typeface="Lato"/>
                <a:ea typeface="Lato"/>
                <a:cs typeface="Lato"/>
                <a:sym typeface="Lato"/>
              </a:rPr>
              <a:t>(The Designer) This is your tool for exploring options. Sometimes you know the Functionality (F), but you aren't sure about the Interaction (I).</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Strategy: Don't settle for the first thing the AI gives you. Ask it to generate three different layouts for the same data. You act as the Creative Director, picking the version that offers the best user experience.</a:t>
            </a:r>
            <a:endParaRPr sz="1200">
              <a:solidFill>
                <a:schemeClr val="dk1"/>
              </a:solidFill>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3aab4e725b8_0_13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3aab4e725b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Note for instructors:</a:t>
            </a:r>
            <a:r>
              <a:rPr lang="en" sz="1200">
                <a:solidFill>
                  <a:srgbClr val="CC0000"/>
                </a:solidFill>
                <a:latin typeface="Lato"/>
                <a:ea typeface="Lato"/>
                <a:cs typeface="Lato"/>
                <a:sym typeface="Lato"/>
              </a:rPr>
              <a:t> Please click on the </a:t>
            </a:r>
            <a:r>
              <a:rPr lang="en" sz="1200" u="sng">
                <a:solidFill>
                  <a:schemeClr val="hlink"/>
                </a:solidFill>
                <a:latin typeface="Lato"/>
                <a:ea typeface="Lato"/>
                <a:cs typeface="Lato"/>
                <a:sym typeface="Lato"/>
                <a:hlinkClick r:id="rId2"/>
              </a:rPr>
              <a:t>Prompting Template</a:t>
            </a:r>
            <a:r>
              <a:rPr lang="en" sz="1200">
                <a:solidFill>
                  <a:srgbClr val="CC0000"/>
                </a:solidFill>
                <a:latin typeface="Lato"/>
                <a:ea typeface="Lato"/>
                <a:cs typeface="Lato"/>
                <a:sym typeface="Lato"/>
              </a:rPr>
              <a:t> and share the link with students in the chat. Walk through what it could be used for so students know they have it as an additional tool outside of class time.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Now you get to the bleeding edge. This is where you stop treating the AI like a tool and start treating it like a partner that can think for you.</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sz="1200">
                <a:solidFill>
                  <a:schemeClr val="dk1"/>
                </a:solidFill>
                <a:latin typeface="Lato"/>
                <a:ea typeface="Lato"/>
                <a:cs typeface="Lato"/>
                <a:sym typeface="Lato"/>
              </a:rPr>
              <a:t>Meta Prompting: </a:t>
            </a:r>
            <a:r>
              <a:rPr lang="en" sz="1200">
                <a:solidFill>
                  <a:schemeClr val="dk1"/>
                </a:solidFill>
                <a:latin typeface="Lato"/>
                <a:ea typeface="Lato"/>
                <a:cs typeface="Lato"/>
                <a:sym typeface="Lato"/>
              </a:rPr>
              <a:t>(The Expert) This is the ultimate hack for FUDI. Sometimes, you have a vague idea but don't know how to articulate the specific User Flow (U) or Interaction (I).</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Strategy: Ask the AI to write the prompt for you. Tell it: "Act as a Senior PM. Rewrite my vague idea into a detailed FUDI specification." It will often write a better, more detailed prompt than you could, covering edge cases you missed.</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br>
              <a:rPr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Reflection: </a:t>
            </a:r>
            <a:r>
              <a:rPr lang="en" sz="1200">
                <a:solidFill>
                  <a:schemeClr val="dk1"/>
                </a:solidFill>
                <a:latin typeface="Lato"/>
                <a:ea typeface="Lato"/>
                <a:cs typeface="Lato"/>
                <a:sym typeface="Lato"/>
              </a:rPr>
              <a:t>(The QA Engineer) This is your safety net for Functionality (F). AI code often has hidden bugs.</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Strategy: Instead of testing it yourself immediately, force the AI to pause and critique its own work first. Ask it, "Review this code for logic gaps." It will often catch its own mistakes, saving you from deploying a broken prototype.</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br>
              <a:rPr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Multimodal COT: </a:t>
            </a:r>
            <a:r>
              <a:rPr lang="en" sz="1200">
                <a:solidFill>
                  <a:schemeClr val="dk1"/>
                </a:solidFill>
                <a:latin typeface="Lato"/>
                <a:ea typeface="Lato"/>
                <a:cs typeface="Lato"/>
                <a:sym typeface="Lato"/>
              </a:rPr>
              <a:t>(The Translator) This is the bridge for Design (D).</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Strategy: You don't have to describe a screen in words. You can upload a screenshot (or a sketch) and ask the AI to "Reason through the layout logic." It translates pixels into code structure, giving you a near-perfect clone of the visual intent without you having to write a single descriptive sentence.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36cf97ed67f_1_40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36cf97ed67f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Quick Vote</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Connecting</a:t>
            </a:r>
            <a:r>
              <a:rPr lang="en" sz="1200">
                <a:solidFill>
                  <a:schemeClr val="dk1"/>
                </a:solidFill>
                <a:latin typeface="Lato"/>
                <a:ea typeface="Lato"/>
                <a:cs typeface="Lato"/>
                <a:sym typeface="Lato"/>
              </a:rPr>
              <a:t> FUDI to Prompting Techniques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5</a:t>
            </a:r>
            <a:r>
              <a:rPr lang="en" sz="1200">
                <a:solidFill>
                  <a:schemeClr val="dk1"/>
                </a:solidFill>
                <a:latin typeface="Lato"/>
                <a:ea typeface="Lato"/>
                <a:cs typeface="Lato"/>
                <a:sym typeface="Lato"/>
              </a:rPr>
              <a:t>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rgbClr val="CC0000"/>
                </a:solidFill>
                <a:latin typeface="Lato"/>
                <a:ea typeface="Lato"/>
                <a:cs typeface="Lato"/>
                <a:sym typeface="Lato"/>
              </a:rPr>
              <a:t>📌Note for Instructors</a:t>
            </a:r>
            <a:r>
              <a:rPr lang="en" sz="1200">
                <a:solidFill>
                  <a:srgbClr val="CC0000"/>
                </a:solidFill>
                <a:latin typeface="Lato"/>
                <a:ea typeface="Lato"/>
                <a:cs typeface="Lato"/>
                <a:sym typeface="Lato"/>
              </a:rPr>
              <a:t>: </a:t>
            </a:r>
            <a:r>
              <a:rPr lang="en" sz="1200">
                <a:solidFill>
                  <a:srgbClr val="CC0000"/>
                </a:solidFill>
                <a:latin typeface="Lato"/>
                <a:ea typeface="Lato"/>
                <a:cs typeface="Lato"/>
                <a:sym typeface="Lato"/>
              </a:rPr>
              <a:t>This Q&amp;A connects the FUDI framework (defining what) to the prompting techniques (deciding how to ask). Guide students to justify their choice based on the primary requirement highlighted in each scenario (Design, User Flow).</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Feel free to select a student to read </a:t>
            </a:r>
            <a:r>
              <a:rPr lang="en" sz="1200">
                <a:solidFill>
                  <a:srgbClr val="CC0000"/>
                </a:solidFill>
                <a:latin typeface="Lato"/>
                <a:ea typeface="Lato"/>
                <a:cs typeface="Lato"/>
                <a:sym typeface="Lato"/>
              </a:rPr>
              <a:t>the</a:t>
            </a:r>
            <a:r>
              <a:rPr lang="en" sz="1200">
                <a:solidFill>
                  <a:srgbClr val="CC0000"/>
                </a:solidFill>
                <a:latin typeface="Lato"/>
                <a:ea typeface="Lato"/>
                <a:cs typeface="Lato"/>
                <a:sym typeface="Lato"/>
              </a:rPr>
              <a:t> scenario, then ask students to vote in chat, raise hands, or set up a poll in Zoom. Call out students after they gave an answer to dive deeper into </a:t>
            </a:r>
            <a:r>
              <a:rPr i="1" lang="en" sz="1200">
                <a:solidFill>
                  <a:srgbClr val="CC0000"/>
                </a:solidFill>
                <a:latin typeface="Lato"/>
                <a:ea typeface="Lato"/>
                <a:cs typeface="Lato"/>
                <a:sym typeface="Lato"/>
              </a:rPr>
              <a:t>which specific</a:t>
            </a:r>
            <a:r>
              <a:rPr lang="en" sz="1200">
                <a:solidFill>
                  <a:srgbClr val="CC0000"/>
                </a:solidFill>
                <a:latin typeface="Lato"/>
                <a:ea typeface="Lato"/>
                <a:cs typeface="Lato"/>
                <a:sym typeface="Lato"/>
              </a:rPr>
              <a:t> technique they would choose.</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sz="1200">
              <a:solidFill>
                <a:srgbClr val="CC0000"/>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Instructions: </a:t>
            </a:r>
            <a:r>
              <a:rPr lang="en" sz="1200">
                <a:solidFill>
                  <a:schemeClr val="dk1"/>
                </a:solidFill>
                <a:latin typeface="Lato"/>
                <a:ea typeface="Lato"/>
                <a:cs typeface="Lato"/>
                <a:sym typeface="Lato"/>
              </a:rPr>
              <a:t>Now that you understand how FUDI helps structure product requirements, let's practice connecting those requirements to the most effective prompting technique for the job. To make this tangible, here are two scenarios you'll likely face. By show of hands—either physical or using the Zoom icon—</a:t>
            </a:r>
            <a:r>
              <a:rPr b="1" lang="en" sz="1200">
                <a:solidFill>
                  <a:schemeClr val="dk1"/>
                </a:solidFill>
                <a:latin typeface="Lato"/>
                <a:ea typeface="Lato"/>
                <a:cs typeface="Lato"/>
                <a:sym typeface="Lato"/>
              </a:rPr>
              <a:t>vote on whether the solution requires a Strategic technique or a Cutting-Edge one</a:t>
            </a:r>
            <a:r>
              <a:rPr lang="en" sz="1200">
                <a:solidFill>
                  <a:schemeClr val="dk1"/>
                </a:solidFill>
                <a:latin typeface="Lato"/>
                <a:ea typeface="Lato"/>
                <a:cs typeface="Lato"/>
                <a:sym typeface="Lato"/>
              </a:rPr>
              <a:t>. </a:t>
            </a:r>
            <a:r>
              <a:rPr b="1" lang="en" sz="1200">
                <a:solidFill>
                  <a:schemeClr val="dk1"/>
                </a:solidFill>
                <a:latin typeface="Lato"/>
                <a:ea typeface="Lato"/>
                <a:cs typeface="Lato"/>
                <a:sym typeface="Lato"/>
              </a:rPr>
              <a:t>Then be ready to dive deeper into which specific technique and why.</a:t>
            </a:r>
            <a:endParaRPr b="1"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Scenarios</a:t>
            </a:r>
            <a:r>
              <a:rPr b="1"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Scenario A: </a:t>
            </a:r>
            <a:r>
              <a:rPr lang="en" sz="1200">
                <a:solidFill>
                  <a:schemeClr val="dk1"/>
                </a:solidFill>
                <a:latin typeface="Lato"/>
                <a:ea typeface="Lato"/>
                <a:cs typeface="Lato"/>
                <a:sym typeface="Lato"/>
              </a:rPr>
              <a:t>You have a Design challenge. You need a settings page to match your existing app. You don't have a style guide, but you have screenshots.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Answer:  This is Cutting-Edge. Specifically, Multimodal CoT. You need the AI to 'look' at the screenshots to replicate the design.</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Scenario B: </a:t>
            </a:r>
            <a:r>
              <a:rPr lang="en" sz="1200">
                <a:solidFill>
                  <a:schemeClr val="dk1"/>
                </a:solidFill>
                <a:latin typeface="Lato"/>
                <a:ea typeface="Lato"/>
                <a:cs typeface="Lato"/>
                <a:sym typeface="Lato"/>
              </a:rPr>
              <a:t>You have a User Flow challenge. You are building a complex 4-step wizard. Every time you prompt it in one go, the AI breaks.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Answer: This is Strategic. Specifically, Prompt Chaining. You need to break the complexity down into a sequence.</a:t>
            </a:r>
            <a:endParaRPr sz="1200">
              <a:solidFill>
                <a:schemeClr val="dk1"/>
              </a:solidFill>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3643bb336b5_0_353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3643bb336b5_0_3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Before you get back into Lovable, we need to talk about the </a:t>
            </a:r>
            <a:r>
              <a:rPr b="1" lang="en" sz="1200">
                <a:solidFill>
                  <a:schemeClr val="dk1"/>
                </a:solidFill>
                <a:latin typeface="Lato"/>
                <a:ea typeface="Lato"/>
                <a:cs typeface="Lato"/>
                <a:sym typeface="Lato"/>
              </a:rPr>
              <a:t>Economics of Prompting</a:t>
            </a:r>
            <a:r>
              <a:rPr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You just learned some powerful techniques—Meta-Prompting, Reflection, Prompt Chaining You might be tempted to use them for everything. </a:t>
            </a:r>
            <a:r>
              <a:rPr b="1" lang="en" sz="1200">
                <a:solidFill>
                  <a:schemeClr val="dk1"/>
                </a:solidFill>
                <a:latin typeface="Lato"/>
                <a:ea typeface="Lato"/>
                <a:cs typeface="Lato"/>
                <a:sym typeface="Lato"/>
              </a:rPr>
              <a:t>Don't. </a:t>
            </a:r>
            <a:r>
              <a:rPr lang="en" sz="1200">
                <a:solidFill>
                  <a:schemeClr val="dk1"/>
                </a:solidFill>
                <a:latin typeface="Lato"/>
                <a:ea typeface="Lato"/>
                <a:cs typeface="Lato"/>
                <a:sym typeface="Lato"/>
              </a:rPr>
              <a:t>These techniques are expensive. They generate more text, which uses more tokens, which burns your credits faster.</a:t>
            </a:r>
            <a:endParaRPr sz="1200">
              <a:solidFill>
                <a:schemeClr val="dk1"/>
              </a:solidFill>
              <a:latin typeface="Lato"/>
              <a:ea typeface="Lato"/>
              <a:cs typeface="Lato"/>
              <a:sym typeface="Lato"/>
            </a:endParaRPr>
          </a:p>
          <a:p>
            <a:pPr indent="-304800" lvl="0" marL="457200" rtl="0" algn="l">
              <a:lnSpc>
                <a:spcPct val="115000"/>
              </a:lnSpc>
              <a:spcBef>
                <a:spcPts val="120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 Know When to Spend.</a:t>
            </a:r>
            <a:r>
              <a:rPr lang="en" sz="1200">
                <a:solidFill>
                  <a:schemeClr val="dk1"/>
                </a:solidFill>
                <a:latin typeface="Lato"/>
                <a:ea typeface="Lato"/>
                <a:cs typeface="Lato"/>
                <a:sym typeface="Lato"/>
              </a:rPr>
              <a:t> Use the advanced stuff for </a:t>
            </a:r>
            <a:r>
              <a:rPr b="1" lang="en" sz="1200">
                <a:solidFill>
                  <a:schemeClr val="dk1"/>
                </a:solidFill>
                <a:latin typeface="Lato"/>
                <a:ea typeface="Lato"/>
                <a:cs typeface="Lato"/>
                <a:sym typeface="Lato"/>
              </a:rPr>
              <a:t>Logic</a:t>
            </a:r>
            <a:r>
              <a:rPr lang="en" sz="1200">
                <a:solidFill>
                  <a:schemeClr val="dk1"/>
                </a:solidFill>
                <a:latin typeface="Lato"/>
                <a:ea typeface="Lato"/>
                <a:cs typeface="Lato"/>
                <a:sym typeface="Lato"/>
              </a:rPr>
              <a:t>. If you need a complex database schema or a multi-step user flow, pay the "reasoning tax" and use Chain-of-Thought. It's worth it to get it right.</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Know When to Save.</a:t>
            </a:r>
            <a:r>
              <a:rPr lang="en" sz="1200">
                <a:solidFill>
                  <a:schemeClr val="dk1"/>
                </a:solidFill>
                <a:latin typeface="Lato"/>
                <a:ea typeface="Lato"/>
                <a:cs typeface="Lato"/>
                <a:sym typeface="Lato"/>
              </a:rPr>
              <a:t> If you just want to change a button color or add a header, use a simple </a:t>
            </a:r>
            <a:r>
              <a:rPr b="1" lang="en" sz="1200">
                <a:solidFill>
                  <a:schemeClr val="dk1"/>
                </a:solidFill>
                <a:latin typeface="Lato"/>
                <a:ea typeface="Lato"/>
                <a:cs typeface="Lato"/>
                <a:sym typeface="Lato"/>
              </a:rPr>
              <a:t>Zero-Shot</a:t>
            </a:r>
            <a:r>
              <a:rPr lang="en" sz="1200">
                <a:solidFill>
                  <a:schemeClr val="dk1"/>
                </a:solidFill>
                <a:latin typeface="Lato"/>
                <a:ea typeface="Lato"/>
                <a:cs typeface="Lato"/>
                <a:sym typeface="Lato"/>
              </a:rPr>
              <a:t> command. Don't ask the AI to "reflect on the button color." That’s a waste of money.</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Know When to Eject.</a:t>
            </a:r>
            <a:r>
              <a:rPr lang="en" sz="1200">
                <a:solidFill>
                  <a:schemeClr val="dk1"/>
                </a:solidFill>
                <a:latin typeface="Lato"/>
                <a:ea typeface="Lato"/>
                <a:cs typeface="Lato"/>
                <a:sym typeface="Lato"/>
              </a:rPr>
              <a:t> This is the most important tip for this lab. If you prompt Lovable and it fails, and then you prompt again and it fails... </a:t>
            </a:r>
            <a:r>
              <a:rPr b="1" lang="en" sz="1200">
                <a:solidFill>
                  <a:schemeClr val="dk1"/>
                </a:solidFill>
                <a:latin typeface="Lato"/>
                <a:ea typeface="Lato"/>
                <a:cs typeface="Lato"/>
                <a:sym typeface="Lato"/>
              </a:rPr>
              <a:t>STOP.</a:t>
            </a:r>
            <a:r>
              <a:rPr lang="en" sz="1200">
                <a:solidFill>
                  <a:schemeClr val="dk1"/>
                </a:solidFill>
                <a:latin typeface="Lato"/>
                <a:ea typeface="Lato"/>
                <a:cs typeface="Lato"/>
                <a:sym typeface="Lato"/>
              </a:rPr>
              <a:t> You are in a credit death spiral.</a:t>
            </a:r>
            <a:endParaRPr sz="1200">
              <a:solidFill>
                <a:schemeClr val="dk1"/>
              </a:solidFill>
              <a:latin typeface="Lato"/>
              <a:ea typeface="Lato"/>
              <a:cs typeface="Lato"/>
              <a:sym typeface="Lato"/>
            </a:endParaRPr>
          </a:p>
          <a:p>
            <a:pPr indent="-304800" lvl="0"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"Pro" move is to stop prompting. Copy the code. Paste it into ChatGPT (which is cheaper or free). Ask </a:t>
            </a:r>
            <a:r>
              <a:rPr i="1" lang="en" sz="1200">
                <a:solidFill>
                  <a:schemeClr val="dk1"/>
                </a:solidFill>
                <a:latin typeface="Lato"/>
                <a:ea typeface="Lato"/>
                <a:cs typeface="Lato"/>
                <a:sym typeface="Lato"/>
              </a:rPr>
              <a:t>it</a:t>
            </a:r>
            <a:r>
              <a:rPr lang="en" sz="1200">
                <a:solidFill>
                  <a:schemeClr val="dk1"/>
                </a:solidFill>
                <a:latin typeface="Lato"/>
                <a:ea typeface="Lato"/>
                <a:cs typeface="Lato"/>
                <a:sym typeface="Lato"/>
              </a:rPr>
              <a:t> to find the bug. Then paste the fix back. This saves your high-value credits for building, not debugging.</a:t>
            </a:r>
            <a:endParaRPr sz="1200">
              <a:solidFill>
                <a:schemeClr val="dk1"/>
              </a:solidFill>
              <a:latin typeface="Lato"/>
              <a:ea typeface="Lato"/>
              <a:cs typeface="Lato"/>
              <a:sym typeface="Lato"/>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377c724ec9b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377c724ec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a:solidFill>
                <a:srgbClr val="103869"/>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Effective prototyping isn't about getting it perfect on the first try; it's an iterative process. This holds true for AI prototyping as well. The key is to refine your prompts strategically, using your product thinking to guide the AI towards a better output. This three-phase approach uses the FUDI framework to structure that iteration.</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Start With Core Prompt</a:t>
            </a:r>
            <a:endParaRPr b="1"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Begin with a structured V1 prompt that communicates the core idea of your product. This isn't just a simple request; it clearly defines the essential Functionality, User Flow, Design, and Interaction.</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example, start by asking the AI to build a to-do list app (the Functionality) letting users add/complete items (the User Flow.) Then, specify a clean Design with checkboxes for the Interaction. This structured prompt helps you get a quick initial version of the prototype to see how the AI interprets your idea. It's a great starting point for rapid testing.</a:t>
            </a:r>
            <a:endParaRPr i="1" sz="1200">
              <a:solidFill>
                <a:schemeClr val="dk1"/>
              </a:solidFill>
              <a:latin typeface="Lato"/>
              <a:ea typeface="Lato"/>
              <a:cs typeface="Lato"/>
              <a:sym typeface="Lato"/>
            </a:endParaRPr>
          </a:p>
          <a:p>
            <a:pPr indent="0" lvl="0" marL="0" rtl="0" algn="l">
              <a:spcBef>
                <a:spcPts val="0"/>
              </a:spcBef>
              <a:spcAft>
                <a:spcPts val="0"/>
              </a:spcAft>
              <a:buNone/>
            </a:pPr>
            <a:r>
              <a:t/>
            </a:r>
            <a:endParaRPr i="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Test and Diagnose V1 Output </a:t>
            </a:r>
            <a:endParaRPr b="1"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Once the AI generates an initial output, you must test and pinpoint the gaps using your product lens. Ask yourself: Is the Functionality missing? Is the User Flow confusing? Is the Design off? Is the Interaction buggy?</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 the example, you test the V1 and find it "Lacks task prioritization," which is a Functionality gap. You also note the "basic checkboxes aren't ideal," which is an Interaction gap.</a:t>
            </a:r>
            <a:endParaRPr i="1" sz="1200">
              <a:solidFill>
                <a:schemeClr val="dk1"/>
              </a:solidFill>
              <a:latin typeface="Lato"/>
              <a:ea typeface="Lato"/>
              <a:cs typeface="Lato"/>
              <a:sym typeface="Lato"/>
            </a:endParaRPr>
          </a:p>
          <a:p>
            <a:pPr indent="0" lvl="0" marL="0" rtl="0" algn="l">
              <a:spcBef>
                <a:spcPts val="0"/>
              </a:spcBef>
              <a:spcAft>
                <a:spcPts val="0"/>
              </a:spcAft>
              <a:buNone/>
            </a:pPr>
            <a:r>
              <a:t/>
            </a:r>
            <a:endParaRPr i="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Refine &amp; Regenerate V2</a:t>
            </a:r>
            <a:endParaRPr b="1"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After diagnosing the V1 output, you craft a new prompt to address those specific gaps. Iterate and refine the prompt further if certain features are missing or need adjustments. At this stage, you're aiming to optimize the prototype to make it more aligned with your requirements.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a:t>
            </a:r>
            <a:r>
              <a:rPr lang="en" sz="1200">
                <a:solidFill>
                  <a:schemeClr val="dk1"/>
                </a:solidFill>
                <a:latin typeface="Lato"/>
                <a:ea typeface="Lato"/>
                <a:cs typeface="Lato"/>
                <a:sym typeface="Lato"/>
              </a:rPr>
              <a:t>on’t hesitate to add more details. In the </a:t>
            </a:r>
            <a:r>
              <a:rPr lang="en" sz="1200">
                <a:solidFill>
                  <a:schemeClr val="dk1"/>
                </a:solidFill>
                <a:latin typeface="Lato"/>
                <a:ea typeface="Lato"/>
                <a:cs typeface="Lato"/>
                <a:sym typeface="Lato"/>
              </a:rPr>
              <a:t>example</a:t>
            </a:r>
            <a:r>
              <a:rPr lang="en" sz="1200">
                <a:solidFill>
                  <a:schemeClr val="dk1"/>
                </a:solidFill>
                <a:latin typeface="Lato"/>
                <a:ea typeface="Lato"/>
                <a:cs typeface="Lato"/>
                <a:sym typeface="Lato"/>
              </a:rPr>
              <a:t>, your new prompt is laser-focused: "Regen to-do list: Add Functionality for High/Medium/Low priority flags. Improve Interaction: Use clickable priority icons..." The AI is fast, so this process can happen quickly, enabling you to improve and adapt your prototype in real-time</a:t>
            </a:r>
            <a:endParaRPr i="1" sz="1200">
              <a:solidFill>
                <a:schemeClr val="dk1"/>
              </a:solidFill>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36521d597a2_0_6037: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36521d597a2_0_60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Hands-On Lab: Refine Your Prototype with Advanced Prompting Techniques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3a13d516c92_0_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3a13d516c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200">
                <a:solidFill>
                  <a:srgbClr val="CC0000"/>
                </a:solidFill>
                <a:latin typeface="Lato"/>
                <a:ea typeface="Lato"/>
                <a:cs typeface="Lato"/>
                <a:sym typeface="Lato"/>
              </a:rPr>
              <a:t>📌 Note for Instructors:  Briefly give a sneak peak of what students will be building, highlighting that this will be the final outcome of the exercise, but each group’s will look slightly different, depending on their goals and prompts!</a:t>
            </a:r>
            <a:br>
              <a:rPr lang="en" sz="1400">
                <a:solidFill>
                  <a:srgbClr val="7F7F7F"/>
                </a:solidFill>
                <a:latin typeface="Poppins SemiBold"/>
                <a:ea typeface="Poppins SemiBold"/>
                <a:cs typeface="Poppins SemiBold"/>
                <a:sym typeface="Poppins SemiBold"/>
              </a:rPr>
            </a:b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3aab4e725b8_0_56: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3aab4e725b8_0_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b="1" lang="en" sz="1200">
                <a:solidFill>
                  <a:schemeClr val="dk1"/>
                </a:solidFill>
                <a:latin typeface="Lato"/>
                <a:ea typeface="Lato"/>
                <a:cs typeface="Lato"/>
                <a:sym typeface="Lato"/>
              </a:rPr>
              <a:t>💥 Activity: </a:t>
            </a:r>
            <a:r>
              <a:rPr lang="en" sz="1200">
                <a:solidFill>
                  <a:schemeClr val="dk1"/>
                </a:solidFill>
                <a:latin typeface="Lato"/>
                <a:ea typeface="Lato"/>
                <a:cs typeface="Lato"/>
                <a:sym typeface="Lato"/>
              </a:rPr>
              <a:t>Hands-On Lab</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Task</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Refine Your Prototype with Advanced Prompting Techniques</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 Time: </a:t>
            </a:r>
            <a:r>
              <a:rPr lang="en" sz="1200">
                <a:solidFill>
                  <a:schemeClr val="dk1"/>
                </a:solidFill>
                <a:latin typeface="Lato"/>
                <a:ea typeface="Lato"/>
                <a:cs typeface="Lato"/>
                <a:sym typeface="Lato"/>
              </a:rPr>
              <a:t>20 minutes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rgbClr val="CC0000"/>
                </a:solidFill>
                <a:latin typeface="Lato"/>
                <a:ea typeface="Lato"/>
                <a:cs typeface="Lato"/>
                <a:sym typeface="Lato"/>
              </a:rPr>
              <a:t>📌 Note to instructor: </a:t>
            </a:r>
            <a:r>
              <a:rPr lang="en" sz="1200">
                <a:solidFill>
                  <a:srgbClr val="CC0000"/>
                </a:solidFill>
                <a:latin typeface="Lato"/>
                <a:ea typeface="Lato"/>
                <a:cs typeface="Lato"/>
                <a:sym typeface="Lato"/>
              </a:rPr>
              <a:t>Remind students that </a:t>
            </a:r>
            <a:r>
              <a:rPr b="1" lang="en" sz="1200">
                <a:solidFill>
                  <a:srgbClr val="CC0000"/>
                </a:solidFill>
                <a:latin typeface="Lato"/>
                <a:ea typeface="Lato"/>
                <a:cs typeface="Lato"/>
                <a:sym typeface="Lato"/>
              </a:rPr>
              <a:t>this group will remain the same throughout the remainder of the course and work towards the deliverable for their final project, so take a screenshot of the groups so you have a reference to return to. Post it in the Slack channel so students know what group they are in. </a:t>
            </a:r>
            <a:br>
              <a:rPr b="1" lang="en" sz="1200">
                <a:solidFill>
                  <a:srgbClr val="CC0000"/>
                </a:solidFill>
                <a:latin typeface="Lato"/>
                <a:ea typeface="Lato"/>
                <a:cs typeface="Lato"/>
                <a:sym typeface="Lato"/>
              </a:rPr>
            </a:br>
            <a:endParaRPr b="1"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Ensure groups </a:t>
            </a:r>
            <a:r>
              <a:rPr b="1" lang="en" sz="1200">
                <a:solidFill>
                  <a:srgbClr val="CC0000"/>
                </a:solidFill>
                <a:latin typeface="Lato"/>
                <a:ea typeface="Lato"/>
                <a:cs typeface="Lato"/>
                <a:sym typeface="Lato"/>
              </a:rPr>
              <a:t>quickly select one baseline (V1) to work</a:t>
            </a:r>
            <a:r>
              <a:rPr lang="en" sz="1200">
                <a:solidFill>
                  <a:srgbClr val="CC0000"/>
                </a:solidFill>
                <a:latin typeface="Lato"/>
                <a:ea typeface="Lato"/>
                <a:cs typeface="Lato"/>
                <a:sym typeface="Lato"/>
              </a:rPr>
              <a:t> on so they don't waste time debating</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Ensure students understand they are</a:t>
            </a:r>
            <a:r>
              <a:rPr b="1" lang="en" sz="1200">
                <a:solidFill>
                  <a:srgbClr val="CC0000"/>
                </a:solidFill>
                <a:latin typeface="Lato"/>
                <a:ea typeface="Lato"/>
                <a:cs typeface="Lato"/>
                <a:sym typeface="Lato"/>
              </a:rPr>
              <a:t> focusing on one key initial screen.</a:t>
            </a:r>
            <a:endParaRPr b="1"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Emphasize that they must identify the FUDI gaps (e.g., "The logic is broken") before they pick a technique to fix it.</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Please visit individual Breakout Rooms to ensure groups are able to complete the exercise successfully!</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Note that a 5 minute debrief is on the next slide.</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Scenario:</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In this hands-on lab, students will work in groups to evolve one member’s generic (core prompt technique) "V1" baseline into a high-fidelity prototype. They will perform a FUDI audit to find gaps, then apply a Strategic Technique (to fix logic) and a Cutting-Edge Technique (to polish experience) to see how each level elevates the product.</a:t>
            </a:r>
            <a:r>
              <a:rPr lang="en" sz="1200">
                <a:solidFill>
                  <a:schemeClr val="dk1"/>
                </a:solidFill>
                <a:latin typeface="Lato"/>
                <a:ea typeface="Lato"/>
                <a:cs typeface="Lato"/>
                <a:sym typeface="Lato"/>
              </a:rPr>
              <a:t> This prototype will be what the group continues to polish for the remainder of the course as their main final project deliverable.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Instructions:</a:t>
            </a: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 Be sure to share the </a:t>
            </a:r>
            <a:r>
              <a:rPr b="1" lang="en" sz="1200" u="sng">
                <a:solidFill>
                  <a:schemeClr val="hlink"/>
                </a:solidFill>
                <a:latin typeface="Lato"/>
                <a:ea typeface="Lato"/>
                <a:cs typeface="Lato"/>
                <a:sym typeface="Lato"/>
                <a:hlinkClick r:id="rId2"/>
              </a:rPr>
              <a:t>lab walkthrough guide</a:t>
            </a:r>
            <a:r>
              <a:rPr b="1" lang="en" sz="1200">
                <a:solidFill>
                  <a:schemeClr val="dk1"/>
                </a:solidFill>
                <a:latin typeface="Lato"/>
                <a:ea typeface="Lato"/>
                <a:cs typeface="Lato"/>
                <a:sym typeface="Lato"/>
              </a:rPr>
              <a:t> with students so they have access to the prompt examples.</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groups to review the individual "V1" baselines they generated in the mini-lab and </a:t>
            </a:r>
            <a:r>
              <a:rPr b="1" lang="en" sz="1200">
                <a:solidFill>
                  <a:schemeClr val="dk1"/>
                </a:solidFill>
                <a:latin typeface="Lato"/>
                <a:ea typeface="Lato"/>
                <a:cs typeface="Lato"/>
                <a:sym typeface="Lato"/>
              </a:rPr>
              <a:t>select one</a:t>
            </a:r>
            <a:r>
              <a:rPr lang="en" sz="1200">
                <a:solidFill>
                  <a:schemeClr val="dk1"/>
                </a:solidFill>
                <a:latin typeface="Lato"/>
                <a:ea typeface="Lato"/>
                <a:cs typeface="Lato"/>
                <a:sym typeface="Lato"/>
              </a:rPr>
              <a:t> to serve as the master starting point.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Have the group perform a quick FUDI audit on that baseline to identify specific gaps in Functionality, User Flow, Design, or Interaction.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Have students head to </a:t>
            </a:r>
            <a:r>
              <a:rPr lang="en" sz="1200" u="sng">
                <a:solidFill>
                  <a:schemeClr val="hlink"/>
                </a:solidFill>
                <a:latin typeface="Lato"/>
                <a:ea typeface="Lato"/>
                <a:cs typeface="Lato"/>
                <a:sym typeface="Lato"/>
                <a:hlinkClick r:id="rId3"/>
              </a:rPr>
              <a:t>Lovable</a:t>
            </a:r>
            <a:r>
              <a:rPr lang="en" sz="1200">
                <a:solidFill>
                  <a:schemeClr val="dk1"/>
                </a:solidFill>
                <a:latin typeface="Lato"/>
                <a:ea typeface="Lato"/>
                <a:cs typeface="Lato"/>
                <a:sym typeface="Lato"/>
              </a:rPr>
              <a:t> and begin testing. </a:t>
            </a:r>
            <a:r>
              <a:rPr lang="en" sz="1200">
                <a:solidFill>
                  <a:schemeClr val="dk1"/>
                </a:solidFill>
                <a:latin typeface="Lato"/>
                <a:ea typeface="Lato"/>
                <a:cs typeface="Lato"/>
                <a:sym typeface="Lato"/>
              </a:rPr>
              <a:t>Guide them to perform Iteration 1 by choosing a Strategic Technique (like Chain-of-Thought) to fix the structural gaps (Logic/Flow) identified in their audit. They should use the prompt guides in the walkthrough, but they are free to create their own.</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Note that only one member needs to share their screen while building; all others work off one interface/Google note per group.</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They </a:t>
            </a:r>
            <a:r>
              <a:rPr lang="en" sz="1200">
                <a:solidFill>
                  <a:schemeClr val="dk1"/>
                </a:solidFill>
                <a:latin typeface="Lato"/>
                <a:ea typeface="Lato"/>
                <a:cs typeface="Lato"/>
                <a:sym typeface="Lato"/>
              </a:rPr>
              <a:t>should</a:t>
            </a:r>
            <a:r>
              <a:rPr lang="en" sz="1200">
                <a:solidFill>
                  <a:schemeClr val="dk1"/>
                </a:solidFill>
                <a:latin typeface="Lato"/>
                <a:ea typeface="Lato"/>
                <a:cs typeface="Lato"/>
                <a:sym typeface="Lato"/>
              </a:rPr>
              <a:t> take a screenshot, note the difference between V1 and V2, and then perform a second iteration by choosing a </a:t>
            </a:r>
            <a:r>
              <a:rPr lang="en" sz="1200">
                <a:solidFill>
                  <a:schemeClr val="dk1"/>
                </a:solidFill>
                <a:latin typeface="Lato"/>
                <a:ea typeface="Lato"/>
                <a:cs typeface="Lato"/>
                <a:sym typeface="Lato"/>
              </a:rPr>
              <a:t>Cutting-Edge Technique (like Meta-Prompting) to refine the polish (Design/Interaction) and generate a V3.</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Encourage students to take screenshots of each version to compare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sz="1200">
                <a:solidFill>
                  <a:schemeClr val="dk1"/>
                </a:solidFill>
                <a:latin typeface="Lato"/>
                <a:ea typeface="Lato"/>
                <a:cs typeface="Lato"/>
                <a:sym typeface="Lato"/>
              </a:rPr>
              <a:t>➡️ Reminder: Create Zoom Breakout Rooms</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39d66598981_0_41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39d66598981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Advanced Prompting Debrief</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5</a:t>
            </a:r>
            <a:r>
              <a:rPr lang="en" sz="1200">
                <a:solidFill>
                  <a:schemeClr val="dk1"/>
                </a:solidFill>
                <a:latin typeface="Lato"/>
                <a:ea typeface="Lato"/>
                <a:cs typeface="Lato"/>
                <a:sym typeface="Lato"/>
              </a:rPr>
              <a:t>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Instructions: </a:t>
            </a:r>
            <a:r>
              <a:rPr lang="en" sz="1200">
                <a:solidFill>
                  <a:schemeClr val="dk1"/>
                </a:solidFill>
                <a:latin typeface="Lato"/>
                <a:ea typeface="Lato"/>
                <a:cs typeface="Lato"/>
                <a:sym typeface="Lato"/>
              </a:rPr>
              <a:t>To reflect upon what you’ve learned today, discuss the following questions with students and get their insights.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Comparing your V2 and V3 outputs, which specific element of FUDI (Functionality, User Flow, Design, Interaction) saw the biggest improvement?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Think of a feature you are currently "stuck" on at work. Which advanced technique will you deploy tomorrow to unblock yourself—using Strategic logic to solve complexity, or Cutting-Edge critique to solve ambiguity?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37facadc1b1_0_35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37facadc1b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241AF"/>
                </a:solidFill>
                <a:latin typeface="Poppins"/>
                <a:ea typeface="Poppins"/>
                <a:cs typeface="Poppins"/>
                <a:sym typeface="Poppins"/>
              </a:rPr>
              <a:t>AI Prototyping Certification Syllabus</a:t>
            </a:r>
            <a:endParaRPr b="1">
              <a:solidFill>
                <a:srgbClr val="1241AF"/>
              </a:solidFill>
              <a:latin typeface="Poppins"/>
              <a:ea typeface="Poppins"/>
              <a:cs typeface="Poppins"/>
              <a:sym typeface="Poppins"/>
            </a:endParaRPr>
          </a:p>
          <a:p>
            <a:pPr indent="0" lvl="0" marL="0" rtl="0" algn="l">
              <a:spcBef>
                <a:spcPts val="0"/>
              </a:spcBef>
              <a:spcAft>
                <a:spcPts val="0"/>
              </a:spcAft>
              <a:buNone/>
            </a:pPr>
            <a:r>
              <a:rPr lang="en">
                <a:solidFill>
                  <a:srgbClr val="7F7F7F"/>
                </a:solidFill>
                <a:latin typeface="Poppins SemiBold"/>
                <a:ea typeface="Poppins SemiBold"/>
                <a:cs typeface="Poppins SemiBold"/>
                <a:sym typeface="Poppins SemiBold"/>
              </a:rPr>
              <a:t>Build, test, and ship interactive AI prototypes that turn ideas into working products in record time.</a:t>
            </a:r>
            <a:endParaRPr b="1">
              <a:solidFill>
                <a:srgbClr val="8686FF"/>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3652f3223b5_1_84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3652f3223b5_1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a:solidFill>
                <a:srgbClr val="103869"/>
              </a:solidFill>
              <a:latin typeface="Lato"/>
              <a:ea typeface="Lato"/>
              <a:cs typeface="Lato"/>
              <a:sym typeface="Lato"/>
            </a:endParaRPr>
          </a:p>
          <a:p>
            <a:pPr indent="0" lvl="0" marL="0" rtl="0" algn="l">
              <a:spcBef>
                <a:spcPts val="0"/>
              </a:spcBef>
              <a:spcAft>
                <a:spcPts val="0"/>
              </a:spcAft>
              <a:buNone/>
            </a:pPr>
            <a:r>
              <a:t/>
            </a:r>
            <a:endParaRPr sz="1200">
              <a:solidFill>
                <a:srgbClr val="07182C"/>
              </a:solidFill>
              <a:latin typeface="Lato"/>
              <a:ea typeface="Lato"/>
              <a:cs typeface="Lato"/>
              <a:sym typeface="Lato"/>
            </a:endParaRPr>
          </a:p>
          <a:p>
            <a:pPr indent="0" lvl="0" marL="0" rtl="0" algn="l">
              <a:spcBef>
                <a:spcPts val="0"/>
              </a:spcBef>
              <a:spcAft>
                <a:spcPts val="0"/>
              </a:spcAft>
              <a:buNone/>
            </a:pPr>
            <a:r>
              <a:rPr lang="en" sz="1200">
                <a:solidFill>
                  <a:srgbClr val="07182C"/>
                </a:solidFill>
                <a:latin typeface="Lato"/>
                <a:ea typeface="Lato"/>
                <a:cs typeface="Lato"/>
                <a:sym typeface="Lato"/>
              </a:rPr>
              <a:t>Before we end, let's look at the three traps that trip up even experienced PMs.</a:t>
            </a:r>
            <a:endParaRPr sz="1200">
              <a:solidFill>
                <a:srgbClr val="07182C"/>
              </a:solidFill>
              <a:latin typeface="Lato"/>
              <a:ea typeface="Lato"/>
              <a:cs typeface="Lato"/>
              <a:sym typeface="Lato"/>
            </a:endParaRPr>
          </a:p>
          <a:p>
            <a:pPr indent="0" lvl="0" marL="0" rtl="0" algn="l">
              <a:spcBef>
                <a:spcPts val="0"/>
              </a:spcBef>
              <a:spcAft>
                <a:spcPts val="0"/>
              </a:spcAft>
              <a:buNone/>
            </a:pPr>
            <a:r>
              <a:t/>
            </a:r>
            <a:endParaRPr sz="1200">
              <a:solidFill>
                <a:srgbClr val="07182C"/>
              </a:solidFill>
              <a:latin typeface="Lato"/>
              <a:ea typeface="Lato"/>
              <a:cs typeface="Lato"/>
              <a:sym typeface="Lato"/>
            </a:endParaRPr>
          </a:p>
          <a:p>
            <a:pPr indent="-304800" lvl="0" marL="457200" rtl="0" algn="l">
              <a:spcBef>
                <a:spcPts val="0"/>
              </a:spcBef>
              <a:spcAft>
                <a:spcPts val="0"/>
              </a:spcAft>
              <a:buClr>
                <a:srgbClr val="07182C"/>
              </a:buClr>
              <a:buSzPts val="1200"/>
              <a:buFont typeface="Lato"/>
              <a:buAutoNum type="arabicPeriod"/>
            </a:pPr>
            <a:r>
              <a:rPr b="1" lang="en" sz="1200">
                <a:solidFill>
                  <a:srgbClr val="07182C"/>
                </a:solidFill>
                <a:latin typeface="Lato"/>
                <a:ea typeface="Lato"/>
                <a:cs typeface="Lato"/>
                <a:sym typeface="Lato"/>
              </a:rPr>
              <a:t>The Mega Prompt.</a:t>
            </a:r>
            <a:r>
              <a:rPr lang="en" sz="1200">
                <a:solidFill>
                  <a:srgbClr val="07182C"/>
                </a:solidFill>
                <a:latin typeface="Lato"/>
                <a:ea typeface="Lato"/>
                <a:cs typeface="Lato"/>
                <a:sym typeface="Lato"/>
              </a:rPr>
              <a:t> The trap is trying to do everything at once. If you ask for the database and the animation in one prompt, the AI gets confused. The fix is Chaining. Build the logic first. Once it works, then ask for the design.</a:t>
            </a:r>
            <a:endParaRPr sz="1200">
              <a:solidFill>
                <a:srgbClr val="07182C"/>
              </a:solidFill>
              <a:latin typeface="Lato"/>
              <a:ea typeface="Lato"/>
              <a:cs typeface="Lato"/>
              <a:sym typeface="Lato"/>
            </a:endParaRPr>
          </a:p>
          <a:p>
            <a:pPr indent="0" lvl="0" marL="0" rtl="0" algn="l">
              <a:spcBef>
                <a:spcPts val="0"/>
              </a:spcBef>
              <a:spcAft>
                <a:spcPts val="0"/>
              </a:spcAft>
              <a:buNone/>
            </a:pPr>
            <a:r>
              <a:t/>
            </a:r>
            <a:endParaRPr sz="1200">
              <a:solidFill>
                <a:srgbClr val="07182C"/>
              </a:solidFill>
              <a:latin typeface="Lato"/>
              <a:ea typeface="Lato"/>
              <a:cs typeface="Lato"/>
              <a:sym typeface="Lato"/>
            </a:endParaRPr>
          </a:p>
          <a:p>
            <a:pPr indent="-304800" lvl="0" marL="457200" rtl="0" algn="l">
              <a:spcBef>
                <a:spcPts val="0"/>
              </a:spcBef>
              <a:spcAft>
                <a:spcPts val="0"/>
              </a:spcAft>
              <a:buClr>
                <a:srgbClr val="07182C"/>
              </a:buClr>
              <a:buSzPts val="1200"/>
              <a:buFont typeface="Lato"/>
              <a:buAutoNum type="arabicPeriod"/>
            </a:pPr>
            <a:r>
              <a:rPr b="1" lang="en" sz="1200">
                <a:solidFill>
                  <a:srgbClr val="07182C"/>
                </a:solidFill>
                <a:latin typeface="Lato"/>
                <a:ea typeface="Lato"/>
                <a:cs typeface="Lato"/>
                <a:sym typeface="Lato"/>
              </a:rPr>
              <a:t>The Vague Request. </a:t>
            </a:r>
            <a:r>
              <a:rPr lang="en" sz="1200">
                <a:solidFill>
                  <a:srgbClr val="07182C"/>
                </a:solidFill>
                <a:latin typeface="Lato"/>
                <a:ea typeface="Lato"/>
                <a:cs typeface="Lato"/>
                <a:sym typeface="Lato"/>
              </a:rPr>
              <a:t>T</a:t>
            </a:r>
            <a:r>
              <a:rPr lang="en" sz="1200">
                <a:solidFill>
                  <a:srgbClr val="07182C"/>
                </a:solidFill>
                <a:latin typeface="Lato"/>
                <a:ea typeface="Lato"/>
                <a:cs typeface="Lato"/>
                <a:sym typeface="Lato"/>
              </a:rPr>
              <a:t>he trap is vagueness. If you ask for a "Dashboard," you get a generic rectangle. The fix is FUDI. Never prompt without defining the Inputs and the Flow. Give the AI the context it needs to build a product, not a picture.</a:t>
            </a:r>
            <a:endParaRPr sz="1200">
              <a:solidFill>
                <a:srgbClr val="07182C"/>
              </a:solidFill>
              <a:latin typeface="Lato"/>
              <a:ea typeface="Lato"/>
              <a:cs typeface="Lato"/>
              <a:sym typeface="Lato"/>
            </a:endParaRPr>
          </a:p>
          <a:p>
            <a:pPr indent="0" lvl="0" marL="0" rtl="0" algn="l">
              <a:spcBef>
                <a:spcPts val="0"/>
              </a:spcBef>
              <a:spcAft>
                <a:spcPts val="0"/>
              </a:spcAft>
              <a:buNone/>
            </a:pPr>
            <a:r>
              <a:t/>
            </a:r>
            <a:endParaRPr sz="1200">
              <a:solidFill>
                <a:srgbClr val="07182C"/>
              </a:solidFill>
              <a:latin typeface="Lato"/>
              <a:ea typeface="Lato"/>
              <a:cs typeface="Lato"/>
              <a:sym typeface="Lato"/>
            </a:endParaRPr>
          </a:p>
          <a:p>
            <a:pPr indent="-304800" lvl="0" marL="457200" rtl="0" algn="l">
              <a:spcBef>
                <a:spcPts val="0"/>
              </a:spcBef>
              <a:spcAft>
                <a:spcPts val="0"/>
              </a:spcAft>
              <a:buClr>
                <a:srgbClr val="07182C"/>
              </a:buClr>
              <a:buSzPts val="1200"/>
              <a:buFont typeface="Lato"/>
              <a:buAutoNum type="arabicPeriod"/>
            </a:pPr>
            <a:r>
              <a:rPr b="1" lang="en" sz="1200">
                <a:solidFill>
                  <a:srgbClr val="07182C"/>
                </a:solidFill>
                <a:latin typeface="Lato"/>
                <a:ea typeface="Lato"/>
                <a:cs typeface="Lato"/>
                <a:sym typeface="Lato"/>
              </a:rPr>
              <a:t>The Micromanager. </a:t>
            </a:r>
            <a:r>
              <a:rPr lang="en" sz="1200">
                <a:solidFill>
                  <a:srgbClr val="07182C"/>
                </a:solidFill>
                <a:latin typeface="Lato"/>
                <a:ea typeface="Lato"/>
                <a:cs typeface="Lato"/>
                <a:sym typeface="Lato"/>
              </a:rPr>
              <a:t>T</a:t>
            </a:r>
            <a:r>
              <a:rPr lang="en" sz="1200">
                <a:solidFill>
                  <a:srgbClr val="07182C"/>
                </a:solidFill>
                <a:latin typeface="Lato"/>
                <a:ea typeface="Lato"/>
                <a:cs typeface="Lato"/>
                <a:sym typeface="Lato"/>
              </a:rPr>
              <a:t>he trap is arguing with the AI about hex codes. It burns credits and time. The fix is Multimodal. Don't describe the blue; show the blue. Upload a screenshot and let the AI do the translation work.</a:t>
            </a:r>
            <a:br>
              <a:rPr lang="en" sz="1200">
                <a:solidFill>
                  <a:srgbClr val="07182C"/>
                </a:solidFill>
                <a:latin typeface="Lato"/>
                <a:ea typeface="Lato"/>
                <a:cs typeface="Lato"/>
                <a:sym typeface="Lato"/>
              </a:rPr>
            </a:br>
            <a:endParaRPr sz="1200">
              <a:solidFill>
                <a:srgbClr val="07182C"/>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3aca3dbc524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3aca3dbc5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b="1" lang="en" sz="1200">
                <a:solidFill>
                  <a:srgbClr val="CC0000"/>
                </a:solidFill>
                <a:latin typeface="Lato"/>
                <a:ea typeface="Lato"/>
                <a:cs typeface="Lato"/>
                <a:sym typeface="Lato"/>
              </a:rPr>
              <a:t>📌 Note for instructor: </a:t>
            </a:r>
            <a:r>
              <a:rPr lang="en" sz="1200">
                <a:solidFill>
                  <a:srgbClr val="CC0000"/>
                </a:solidFill>
                <a:latin typeface="Lato"/>
                <a:ea typeface="Lato"/>
                <a:cs typeface="Lato"/>
                <a:sym typeface="Lato"/>
              </a:rPr>
              <a:t>Use this slide as a way to not only share today’s accomplishments but get students excited about what’s to come!</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As we close Module 2, let's look at the shift you just made.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When most people use AI, they are Guessers. They type "Build a fitness app" and hope for the best. Sometimes they get lucky, sometimes they don't. It’s a slot machine. The output is Generic, and the risk is that you have no control over the quality.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Look at what you did today. You stopped guessing. You used FUDI to define the constraints. You used strategic prompt engineering to force the logic. You used cutting-edge techniques to make the AI critique itself.</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You are now an Architect, leaving today with more precision control. You no longer have to settle for "generic." You have the tools to force the AI to build at a much higher fidelity.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391261eabb6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391261eab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rgbClr val="CC0000"/>
                </a:solidFill>
                <a:latin typeface="Lato"/>
                <a:ea typeface="Lato"/>
                <a:cs typeface="Lato"/>
                <a:sym typeface="Lato"/>
              </a:rPr>
              <a:t>📌 Note for instructors: </a:t>
            </a:r>
            <a:r>
              <a:rPr lang="en" sz="1200">
                <a:solidFill>
                  <a:srgbClr val="CC0000"/>
                </a:solidFill>
                <a:latin typeface="Lato"/>
                <a:ea typeface="Lato"/>
                <a:cs typeface="Lato"/>
                <a:sym typeface="Lato"/>
              </a:rPr>
              <a:t>Please</a:t>
            </a:r>
            <a:r>
              <a:rPr lang="en" sz="1200">
                <a:solidFill>
                  <a:srgbClr val="CC0000"/>
                </a:solidFill>
                <a:latin typeface="Lato"/>
                <a:ea typeface="Lato"/>
                <a:cs typeface="Lato"/>
                <a:sym typeface="Lato"/>
              </a:rPr>
              <a:t> remind students that they will need an active chatbot tool account for the hands-on exercises in Module 3. There is no preference as to which to use, but one member of each group must have an active account. </a:t>
            </a:r>
            <a:endParaRPr sz="1200">
              <a:solidFill>
                <a:srgbClr val="CC0000"/>
              </a:solidFill>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3652f3223b5_1_243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3652f3223b5_1_2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At the end of each module, recap key concepts and content covered in today’s lesson.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3652f3223b5_1_3176: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3652f3223b5_1_31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 Note: that the “Extra Practice” section is optional for students who want to get additional practice with more advanced topics or explore further </a:t>
            </a:r>
            <a:r>
              <a:rPr b="1" lang="en" sz="1200" u="sng">
                <a:solidFill>
                  <a:schemeClr val="dk1"/>
                </a:solidFill>
                <a:latin typeface="Lato"/>
                <a:ea typeface="Lato"/>
                <a:cs typeface="Lato"/>
                <a:sym typeface="Lato"/>
              </a:rPr>
              <a:t>on their own time.</a:t>
            </a:r>
            <a:endParaRPr sz="1200" u="sng">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Next Session:</a:t>
            </a:r>
            <a:r>
              <a:rPr lang="en" sz="1200">
                <a:solidFill>
                  <a:schemeClr val="dk1"/>
                </a:solidFill>
                <a:latin typeface="Lato"/>
                <a:ea typeface="Lato"/>
                <a:cs typeface="Lato"/>
                <a:sym typeface="Lato"/>
              </a:rPr>
              <a:t> Give a brief overview of what students can expect during the next session.</a:t>
            </a:r>
            <a:endParaRPr b="1">
              <a:solidFill>
                <a:schemeClr val="dk1"/>
              </a:solidFill>
              <a:latin typeface="Inter"/>
              <a:ea typeface="Inter"/>
              <a:cs typeface="Inter"/>
              <a:sym typeface="Inter"/>
            </a:endParaRPr>
          </a:p>
          <a:p>
            <a:pPr indent="0" lvl="0" marL="0" rtl="0" algn="l">
              <a:spcBef>
                <a:spcPts val="0"/>
              </a:spcBef>
              <a:spcAft>
                <a:spcPts val="0"/>
              </a:spcAft>
              <a:buNone/>
            </a:pPr>
            <a:r>
              <a:t/>
            </a:r>
            <a:endParaRPr>
              <a:latin typeface="Lato"/>
              <a:ea typeface="Lato"/>
              <a:cs typeface="Lato"/>
              <a:sym typeface="Lato"/>
            </a:endParaRPr>
          </a:p>
        </p:txBody>
      </p:sp>
      <p:sp>
        <p:nvSpPr>
          <p:cNvPr id="1685" name="Google Shape;1685;g3652f3223b5_1_317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36cf8841ed0_0_411: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36cf8841ed0_0_4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We will be having daily surveys at the end of each class, and your opinion matters to us. </a:t>
            </a:r>
            <a:endParaRPr sz="1200">
              <a:solidFill>
                <a:schemeClr val="dk1"/>
              </a:solidFill>
              <a:latin typeface="Lato"/>
              <a:ea typeface="Lato"/>
              <a:cs typeface="Lato"/>
              <a:sym typeface="Lato"/>
            </a:endParaRPr>
          </a:p>
          <a:p>
            <a:pPr indent="-304800" lvl="0" marL="457200" rtl="0" algn="l">
              <a:lnSpc>
                <a:spcPct val="115000"/>
              </a:lnSpc>
              <a:spcBef>
                <a:spcPts val="1200"/>
              </a:spcBef>
              <a:spcAft>
                <a:spcPts val="0"/>
              </a:spcAft>
              <a:buClr>
                <a:schemeClr val="dk1"/>
              </a:buClr>
              <a:buSzPts val="1200"/>
              <a:buFont typeface="Lato"/>
              <a:buChar char="●"/>
            </a:pPr>
            <a:r>
              <a:rPr lang="en" sz="1200">
                <a:solidFill>
                  <a:schemeClr val="dk1"/>
                </a:solidFill>
                <a:latin typeface="Lato"/>
                <a:ea typeface="Lato"/>
                <a:cs typeface="Lato"/>
                <a:sym typeface="Lato"/>
              </a:rPr>
              <a:t>This is crucial in making sure our team can learn the best way to support you, and if we are also hitting the mark, Like real product managers, we would want to iterate and adjust so that we can support your needs. </a:t>
            </a:r>
            <a:endParaRPr sz="1200">
              <a:solidFill>
                <a:schemeClr val="dk1"/>
              </a:solidFill>
              <a:latin typeface="Lato"/>
              <a:ea typeface="Lato"/>
              <a:cs typeface="Lato"/>
              <a:sym typeface="Lato"/>
            </a:endParaRPr>
          </a:p>
          <a:p>
            <a:pPr indent="0" lvl="0" marL="0" rtl="0" algn="l">
              <a:spcBef>
                <a:spcPts val="1200"/>
              </a:spcBef>
              <a:spcAft>
                <a:spcPts val="0"/>
              </a:spcAft>
              <a:buNone/>
            </a:pPr>
            <a:r>
              <a:t/>
            </a:r>
            <a:endParaRPr>
              <a:latin typeface="Inter"/>
              <a:ea typeface="Inter"/>
              <a:cs typeface="Inter"/>
              <a:sym typeface="Inte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3652f3223b5_1_3927: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3652f3223b5_1_39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a:t>
            </a:r>
            <a:r>
              <a:rPr lang="en" sz="1400">
                <a:solidFill>
                  <a:srgbClr val="7F7F7F"/>
                </a:solidFill>
                <a:latin typeface="Poppins SemiBold"/>
                <a:ea typeface="Poppins SemiBold"/>
                <a:cs typeface="Poppins SemiBold"/>
                <a:sym typeface="Poppins SemiBold"/>
              </a:rPr>
              <a:t>Resources</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Here are resources students can leverage to  deepen their knowledge of what we have covered in this class, as well as all materials used for activities.</a:t>
            </a:r>
            <a:endParaRPr>
              <a:solidFill>
                <a:schemeClr val="dk1"/>
              </a:solidFill>
            </a:endParaRPr>
          </a:p>
          <a:p>
            <a:pPr indent="0" lvl="0" marL="0" rtl="0" algn="just">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
        <p:nvSpPr>
          <p:cNvPr id="1705" name="Google Shape;1705;g3652f3223b5_1_392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39c360385dd_0_40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9" name="Google Shape;1739;g39c360385dd_0_4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3C4856"/>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Q&amp;A</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This is a chance to dive deeper into the topics covered and answer any additional questions students may have!</a:t>
            </a:r>
            <a:endParaRPr b="1">
              <a:solidFill>
                <a:schemeClr val="dk1"/>
              </a:solidFill>
              <a:latin typeface="Inter"/>
              <a:ea typeface="Inter"/>
              <a:cs typeface="Inter"/>
              <a:sym typeface="Inte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3bb239cf651_1_119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3bb239cf651_1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Thank you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36521d597a2_0_191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36521d597a2_0_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Agenda</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Prompt Engineering For AI Prototyping</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 Prompt Your Baseline Fitness App Prototype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Building Prompts Through a PM Lens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Advanced Prompting Techniques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 Refine Your Prototype with Advanced Prompting Techniques</a:t>
            </a:r>
            <a:endParaRPr sz="1200">
              <a:solidFill>
                <a:schemeClr val="dk1"/>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9c360385dd_0_240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g39c360385dd_0_2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01. Prompt Engineering for AI Prototyping</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643bb336b5_0_285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3643bb336b5_0_2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Let’s be clear about why you’re are here. You aren't learning Prompt Engineering so you can be better at chatting with a bot. You are learning it because </a:t>
            </a:r>
            <a:r>
              <a:rPr b="1" lang="en" sz="1200">
                <a:solidFill>
                  <a:schemeClr val="dk1"/>
                </a:solidFill>
                <a:latin typeface="Lato"/>
                <a:ea typeface="Lato"/>
                <a:cs typeface="Lato"/>
                <a:sym typeface="Lato"/>
              </a:rPr>
              <a:t>it is the highest-leverage skill for a modern PM.</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Think of prompting as an accelerator. In the old world, if you wanted to refine a prototype, you had to update a ticket, talk to a designer, and wait days for a new mock. Now, you just change the prompt. You move from "concept" to "interactive app" in the time it takes to type a sentence.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But there is a catch: </a:t>
            </a:r>
            <a:r>
              <a:rPr b="1" lang="en" sz="1200">
                <a:solidFill>
                  <a:schemeClr val="dk1"/>
                </a:solidFill>
                <a:latin typeface="Lato"/>
                <a:ea typeface="Lato"/>
                <a:cs typeface="Lato"/>
                <a:sym typeface="Lato"/>
              </a:rPr>
              <a:t>Vague prompts create vague prototypes.</a:t>
            </a:r>
            <a:r>
              <a:rPr lang="en" sz="1200">
                <a:solidFill>
                  <a:schemeClr val="dk1"/>
                </a:solidFill>
                <a:latin typeface="Lato"/>
                <a:ea typeface="Lato"/>
                <a:cs typeface="Lato"/>
                <a:sym typeface="Lato"/>
              </a:rPr>
              <a:t> If you treat the AI like a magic wand ("Make it better"), you get generic results. If you treat it like a programmable engine ("Set Intent, Shape Behavior, Drive Fidelity"), you get production-grade outputs.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So in this module, you are going to learn how to set intent to prevent hallucinations, shape behavior using structured logic, and drive fidelity to turn a generic mockup into a specific, testable product experience.</a:t>
            </a:r>
            <a:endParaRPr sz="1200">
              <a:solidFill>
                <a:schemeClr val="dk1"/>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bb239cf651_1_159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bb239cf651_1_1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392ebcba339_0_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392ebcba3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36521d597a2_0_31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0" name="Google Shape;1220;g36521d597a2_0_3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Before we dive into techniques, we need to understand the architecture. Every AI tool has two layers.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Layer 1: System Prompts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Think of this as the "Constitution" or "Company Strategy". It’s invisible to the user, but it controls everything.</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Who owns this? You do. As the PM, you define the constraints: "You are a helpful fitness coach," or "Never give medical advice." This is the fixed context.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Layer 2: User Prompts</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Think of this as the "Ticket" or input.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Who owns this? The End User. In the real world, this is variable—customers will ask crazy things you didn't predict.</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But, when you are prototyping, you have to wear the "User Hat." </a:t>
            </a:r>
            <a:r>
              <a:rPr lang="en" sz="1200">
                <a:solidFill>
                  <a:schemeClr val="dk1"/>
                </a:solidFill>
                <a:latin typeface="Lato"/>
                <a:ea typeface="Lato"/>
                <a:cs typeface="Lato"/>
                <a:sym typeface="Lato"/>
              </a:rPr>
              <a:t>You write these prompts to stress test your System Prompt.</a:t>
            </a:r>
            <a:endParaRPr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If the AI gives a bad answer, don't just blame the user's question. Ask yourself: "Did my System Prompt fail to give the AI the right guardrails to handle that question?"</a:t>
            </a:r>
            <a:endParaRPr sz="1200">
              <a:solidFill>
                <a:schemeClr val="dk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3.gi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3.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3.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11" name="Google Shape;11;p2"/>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2" name="Google Shape;12;p2"/>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13" name="Google Shape;13;p2"/>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2"/>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44" name="Shape 44"/>
        <p:cNvGrpSpPr/>
        <p:nvPr/>
      </p:nvGrpSpPr>
      <p:grpSpPr>
        <a:xfrm>
          <a:off x="0" y="0"/>
          <a:ext cx="0" cy="0"/>
          <a:chOff x="0" y="0"/>
          <a:chExt cx="0" cy="0"/>
        </a:xfrm>
      </p:grpSpPr>
      <p:sp>
        <p:nvSpPr>
          <p:cNvPr id="45" name="Google Shape;45;p11"/>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7" name="Google Shape;47;p11"/>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48" name="Google Shape;48;p11"/>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464" name="Shape 464"/>
        <p:cNvGrpSpPr/>
        <p:nvPr/>
      </p:nvGrpSpPr>
      <p:grpSpPr>
        <a:xfrm>
          <a:off x="0" y="0"/>
          <a:ext cx="0" cy="0"/>
          <a:chOff x="0" y="0"/>
          <a:chExt cx="0" cy="0"/>
        </a:xfrm>
      </p:grpSpPr>
      <p:sp>
        <p:nvSpPr>
          <p:cNvPr id="465" name="Google Shape;465;p10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66" name="Google Shape;466;p102"/>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467" name="Shape 467"/>
        <p:cNvGrpSpPr/>
        <p:nvPr/>
      </p:nvGrpSpPr>
      <p:grpSpPr>
        <a:xfrm>
          <a:off x="0" y="0"/>
          <a:ext cx="0" cy="0"/>
          <a:chOff x="0" y="0"/>
          <a:chExt cx="0" cy="0"/>
        </a:xfrm>
      </p:grpSpPr>
      <p:sp>
        <p:nvSpPr>
          <p:cNvPr id="468" name="Google Shape;468;p103"/>
          <p:cNvSpPr/>
          <p:nvPr>
            <p:ph idx="2" type="pic"/>
          </p:nvPr>
        </p:nvSpPr>
        <p:spPr>
          <a:xfrm>
            <a:off x="457200" y="1524000"/>
            <a:ext cx="1827300" cy="1827300"/>
          </a:xfrm>
          <a:prstGeom prst="roundRect">
            <a:avLst>
              <a:gd fmla="val 4137" name="adj"/>
            </a:avLst>
          </a:prstGeom>
          <a:noFill/>
          <a:ln>
            <a:noFill/>
          </a:ln>
        </p:spPr>
      </p:sp>
      <p:sp>
        <p:nvSpPr>
          <p:cNvPr id="469" name="Google Shape;469;p103"/>
          <p:cNvSpPr/>
          <p:nvPr>
            <p:ph idx="3" type="pic"/>
          </p:nvPr>
        </p:nvSpPr>
        <p:spPr>
          <a:xfrm>
            <a:off x="2591313" y="1524000"/>
            <a:ext cx="1827300" cy="1827300"/>
          </a:xfrm>
          <a:prstGeom prst="roundRect">
            <a:avLst>
              <a:gd fmla="val 4137" name="adj"/>
            </a:avLst>
          </a:prstGeom>
          <a:noFill/>
          <a:ln>
            <a:noFill/>
          </a:ln>
        </p:spPr>
      </p:sp>
      <p:sp>
        <p:nvSpPr>
          <p:cNvPr id="470" name="Google Shape;470;p103"/>
          <p:cNvSpPr/>
          <p:nvPr>
            <p:ph idx="4" type="pic"/>
          </p:nvPr>
        </p:nvSpPr>
        <p:spPr>
          <a:xfrm>
            <a:off x="4725450" y="1524000"/>
            <a:ext cx="1827300" cy="1827300"/>
          </a:xfrm>
          <a:prstGeom prst="roundRect">
            <a:avLst>
              <a:gd fmla="val 4137" name="adj"/>
            </a:avLst>
          </a:prstGeom>
          <a:noFill/>
          <a:ln>
            <a:noFill/>
          </a:ln>
        </p:spPr>
      </p:sp>
      <p:sp>
        <p:nvSpPr>
          <p:cNvPr id="471" name="Google Shape;471;p103"/>
          <p:cNvSpPr/>
          <p:nvPr>
            <p:ph idx="5" type="pic"/>
          </p:nvPr>
        </p:nvSpPr>
        <p:spPr>
          <a:xfrm>
            <a:off x="6859563" y="1524000"/>
            <a:ext cx="1827300" cy="1827300"/>
          </a:xfrm>
          <a:prstGeom prst="roundRect">
            <a:avLst>
              <a:gd fmla="val 4137" name="adj"/>
            </a:avLst>
          </a:prstGeom>
          <a:noFill/>
          <a:ln>
            <a:noFill/>
          </a:ln>
        </p:spPr>
      </p:sp>
      <p:sp>
        <p:nvSpPr>
          <p:cNvPr id="472" name="Google Shape;472;p10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473" name="Google Shape;473;p103"/>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74" name="Google Shape;474;p103"/>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75" name="Google Shape;475;p103"/>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76" name="Google Shape;476;p103"/>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77" name="Google Shape;477;p103"/>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478" name="Google Shape;478;p103"/>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479" name="Google Shape;479;p103"/>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480" name="Google Shape;480;p103"/>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481" name="Shape 481"/>
        <p:cNvGrpSpPr/>
        <p:nvPr/>
      </p:nvGrpSpPr>
      <p:grpSpPr>
        <a:xfrm>
          <a:off x="0" y="0"/>
          <a:ext cx="0" cy="0"/>
          <a:chOff x="0" y="0"/>
          <a:chExt cx="0" cy="0"/>
        </a:xfrm>
      </p:grpSpPr>
      <p:sp>
        <p:nvSpPr>
          <p:cNvPr id="482" name="Google Shape;482;p104"/>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483" name="Google Shape;483;p104"/>
          <p:cNvSpPr/>
          <p:nvPr>
            <p:ph idx="2" type="pic"/>
          </p:nvPr>
        </p:nvSpPr>
        <p:spPr>
          <a:xfrm flipH="1">
            <a:off x="953803" y="1184556"/>
            <a:ext cx="2664300" cy="3336300"/>
          </a:xfrm>
          <a:prstGeom prst="rect">
            <a:avLst/>
          </a:prstGeom>
          <a:noFill/>
          <a:ln>
            <a:noFill/>
          </a:ln>
        </p:spPr>
      </p:sp>
      <p:sp>
        <p:nvSpPr>
          <p:cNvPr id="484" name="Google Shape;484;p104"/>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85" name="Google Shape;485;p104"/>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86" name="Google Shape;486;p104"/>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487" name="Shape 487"/>
        <p:cNvGrpSpPr/>
        <p:nvPr/>
      </p:nvGrpSpPr>
      <p:grpSpPr>
        <a:xfrm>
          <a:off x="0" y="0"/>
          <a:ext cx="0" cy="0"/>
          <a:chOff x="0" y="0"/>
          <a:chExt cx="0" cy="0"/>
        </a:xfrm>
      </p:grpSpPr>
      <p:pic>
        <p:nvPicPr>
          <p:cNvPr id="488" name="Google Shape;488;p105"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489" name="Google Shape;489;p105"/>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490" name="Google Shape;490;p105"/>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91" name="Google Shape;491;p105"/>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492" name="Shape 492"/>
        <p:cNvGrpSpPr/>
        <p:nvPr/>
      </p:nvGrpSpPr>
      <p:grpSpPr>
        <a:xfrm>
          <a:off x="0" y="0"/>
          <a:ext cx="0" cy="0"/>
          <a:chOff x="0" y="0"/>
          <a:chExt cx="0" cy="0"/>
        </a:xfrm>
      </p:grpSpPr>
      <p:sp>
        <p:nvSpPr>
          <p:cNvPr id="493" name="Google Shape;493;p10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4" name="Google Shape;494;p10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495" name="Shape 495"/>
        <p:cNvGrpSpPr/>
        <p:nvPr/>
      </p:nvGrpSpPr>
      <p:grpSpPr>
        <a:xfrm>
          <a:off x="0" y="0"/>
          <a:ext cx="0" cy="0"/>
          <a:chOff x="0" y="0"/>
          <a:chExt cx="0" cy="0"/>
        </a:xfrm>
      </p:grpSpPr>
      <p:sp>
        <p:nvSpPr>
          <p:cNvPr id="496" name="Google Shape;496;p10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97" name="Google Shape;497;p107"/>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98" name="Google Shape;498;p107"/>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499" name="Shape 499"/>
        <p:cNvGrpSpPr/>
        <p:nvPr/>
      </p:nvGrpSpPr>
      <p:grpSpPr>
        <a:xfrm>
          <a:off x="0" y="0"/>
          <a:ext cx="0" cy="0"/>
          <a:chOff x="0" y="0"/>
          <a:chExt cx="0" cy="0"/>
        </a:xfrm>
      </p:grpSpPr>
      <p:sp>
        <p:nvSpPr>
          <p:cNvPr id="500" name="Google Shape;500;p10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01" name="Google Shape;501;p108"/>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02" name="Google Shape;502;p108"/>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503" name="Shape 503"/>
        <p:cNvGrpSpPr/>
        <p:nvPr/>
      </p:nvGrpSpPr>
      <p:grpSpPr>
        <a:xfrm>
          <a:off x="0" y="0"/>
          <a:ext cx="0" cy="0"/>
          <a:chOff x="0" y="0"/>
          <a:chExt cx="0" cy="0"/>
        </a:xfrm>
      </p:grpSpPr>
      <p:sp>
        <p:nvSpPr>
          <p:cNvPr id="504" name="Google Shape;504;p10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05" name="Google Shape;505;p109"/>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506" name="Shape 506"/>
        <p:cNvGrpSpPr/>
        <p:nvPr/>
      </p:nvGrpSpPr>
      <p:grpSpPr>
        <a:xfrm>
          <a:off x="0" y="0"/>
          <a:ext cx="0" cy="0"/>
          <a:chOff x="0" y="0"/>
          <a:chExt cx="0" cy="0"/>
        </a:xfrm>
      </p:grpSpPr>
      <p:sp>
        <p:nvSpPr>
          <p:cNvPr id="507" name="Google Shape;507;p11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08" name="Google Shape;508;p110"/>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09" name="Google Shape;509;p110"/>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510" name="Shape 510"/>
        <p:cNvGrpSpPr/>
        <p:nvPr/>
      </p:nvGrpSpPr>
      <p:grpSpPr>
        <a:xfrm>
          <a:off x="0" y="0"/>
          <a:ext cx="0" cy="0"/>
          <a:chOff x="0" y="0"/>
          <a:chExt cx="0" cy="0"/>
        </a:xfrm>
      </p:grpSpPr>
      <p:sp>
        <p:nvSpPr>
          <p:cNvPr id="511" name="Google Shape;511;p111"/>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512" name="Google Shape;512;p111"/>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13" name="Google Shape;513;p111"/>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14" name="Google Shape;514;p11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515" name="Shape 515"/>
        <p:cNvGrpSpPr/>
        <p:nvPr/>
      </p:nvGrpSpPr>
      <p:grpSpPr>
        <a:xfrm>
          <a:off x="0" y="0"/>
          <a:ext cx="0" cy="0"/>
          <a:chOff x="0" y="0"/>
          <a:chExt cx="0" cy="0"/>
        </a:xfrm>
      </p:grpSpPr>
      <p:sp>
        <p:nvSpPr>
          <p:cNvPr id="516" name="Google Shape;516;p11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517" name="Shape 517"/>
        <p:cNvGrpSpPr/>
        <p:nvPr/>
      </p:nvGrpSpPr>
      <p:grpSpPr>
        <a:xfrm>
          <a:off x="0" y="0"/>
          <a:ext cx="0" cy="0"/>
          <a:chOff x="0" y="0"/>
          <a:chExt cx="0" cy="0"/>
        </a:xfrm>
      </p:grpSpPr>
      <p:sp>
        <p:nvSpPr>
          <p:cNvPr id="518" name="Google Shape;518;p11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19" name="Google Shape;519;p113"/>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1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20" name="Google Shape;520;p113"/>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21" name="Google Shape;521;p113"/>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22" name="Google Shape;522;p113"/>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23" name="Google Shape;523;p113"/>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4" name="Google Shape;524;p113"/>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5" name="Google Shape;525;p113"/>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526" name="Shape 526"/>
        <p:cNvGrpSpPr/>
        <p:nvPr/>
      </p:nvGrpSpPr>
      <p:grpSpPr>
        <a:xfrm>
          <a:off x="0" y="0"/>
          <a:ext cx="0" cy="0"/>
          <a:chOff x="0" y="0"/>
          <a:chExt cx="0" cy="0"/>
        </a:xfrm>
      </p:grpSpPr>
      <p:sp>
        <p:nvSpPr>
          <p:cNvPr id="527" name="Google Shape;527;p114"/>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114"/>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29" name="Google Shape;529;p11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530" name="Shape 530"/>
        <p:cNvGrpSpPr/>
        <p:nvPr/>
      </p:nvGrpSpPr>
      <p:grpSpPr>
        <a:xfrm>
          <a:off x="0" y="0"/>
          <a:ext cx="0" cy="0"/>
          <a:chOff x="0" y="0"/>
          <a:chExt cx="0" cy="0"/>
        </a:xfrm>
      </p:grpSpPr>
      <p:sp>
        <p:nvSpPr>
          <p:cNvPr id="531" name="Google Shape;531;p115"/>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532" name="Google Shape;532;p115"/>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33" name="Google Shape;533;p115"/>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534" name="Google Shape;534;p115"/>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535" name="Google Shape;535;p115"/>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536" name="Google Shape;536;p11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537" name="Shape 537"/>
        <p:cNvGrpSpPr/>
        <p:nvPr/>
      </p:nvGrpSpPr>
      <p:grpSpPr>
        <a:xfrm>
          <a:off x="0" y="0"/>
          <a:ext cx="0" cy="0"/>
          <a:chOff x="0" y="0"/>
          <a:chExt cx="0" cy="0"/>
        </a:xfrm>
      </p:grpSpPr>
      <p:sp>
        <p:nvSpPr>
          <p:cNvPr id="538" name="Google Shape;538;p11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39" name="Google Shape;539;p116"/>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40" name="Google Shape;540;p116"/>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41" name="Google Shape;541;p116"/>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42" name="Google Shape;542;p116"/>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543" name="Google Shape;543;p116"/>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544" name="Shape 544"/>
        <p:cNvGrpSpPr/>
        <p:nvPr/>
      </p:nvGrpSpPr>
      <p:grpSpPr>
        <a:xfrm>
          <a:off x="0" y="0"/>
          <a:ext cx="0" cy="0"/>
          <a:chOff x="0" y="0"/>
          <a:chExt cx="0" cy="0"/>
        </a:xfrm>
      </p:grpSpPr>
      <p:sp>
        <p:nvSpPr>
          <p:cNvPr id="545" name="Google Shape;545;p117"/>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2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46" name="Google Shape;546;p117"/>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547" name="Shape 547"/>
        <p:cNvGrpSpPr/>
        <p:nvPr/>
      </p:nvGrpSpPr>
      <p:grpSpPr>
        <a:xfrm>
          <a:off x="0" y="0"/>
          <a:ext cx="0" cy="0"/>
          <a:chOff x="0" y="0"/>
          <a:chExt cx="0" cy="0"/>
        </a:xfrm>
      </p:grpSpPr>
      <p:sp>
        <p:nvSpPr>
          <p:cNvPr id="548" name="Google Shape;548;p11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118"/>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50" name="Google Shape;550;p118"/>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551" name="Shape 551"/>
        <p:cNvGrpSpPr/>
        <p:nvPr/>
      </p:nvGrpSpPr>
      <p:grpSpPr>
        <a:xfrm>
          <a:off x="0" y="0"/>
          <a:ext cx="0" cy="0"/>
          <a:chOff x="0" y="0"/>
          <a:chExt cx="0" cy="0"/>
        </a:xfrm>
      </p:grpSpPr>
      <p:sp>
        <p:nvSpPr>
          <p:cNvPr id="552" name="Google Shape;552;p119"/>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53" name="Google Shape;553;p11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554" name="Google Shape;554;p11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555" name="Shape 555"/>
        <p:cNvGrpSpPr/>
        <p:nvPr/>
      </p:nvGrpSpPr>
      <p:grpSpPr>
        <a:xfrm>
          <a:off x="0" y="0"/>
          <a:ext cx="0" cy="0"/>
          <a:chOff x="0" y="0"/>
          <a:chExt cx="0" cy="0"/>
        </a:xfrm>
      </p:grpSpPr>
      <p:pic>
        <p:nvPicPr>
          <p:cNvPr id="556" name="Google Shape;556;p120"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557" name="Google Shape;557;p120"/>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58" name="Google Shape;558;p120"/>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559" name="Shape 559"/>
        <p:cNvGrpSpPr/>
        <p:nvPr/>
      </p:nvGrpSpPr>
      <p:grpSpPr>
        <a:xfrm>
          <a:off x="0" y="0"/>
          <a:ext cx="0" cy="0"/>
          <a:chOff x="0" y="0"/>
          <a:chExt cx="0" cy="0"/>
        </a:xfrm>
      </p:grpSpPr>
      <p:sp>
        <p:nvSpPr>
          <p:cNvPr id="560" name="Google Shape;560;p121"/>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561" name="Google Shape;561;p121"/>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562" name="Google Shape;562;p121"/>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563" name="Google Shape;563;p121"/>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564" name="Google Shape;564;p121"/>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565" name="Google Shape;565;p121"/>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566" name="Google Shape;566;p121"/>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567" name="Google Shape;567;p121"/>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568" name="Google Shape;568;p121"/>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569" name="Google Shape;569;p121"/>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570" name="Google Shape;570;p121"/>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571" name="Google Shape;571;p121"/>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572" name="Google Shape;572;p121"/>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573" name="Shape 573"/>
        <p:cNvGrpSpPr/>
        <p:nvPr/>
      </p:nvGrpSpPr>
      <p:grpSpPr>
        <a:xfrm>
          <a:off x="0" y="0"/>
          <a:ext cx="0" cy="0"/>
          <a:chOff x="0" y="0"/>
          <a:chExt cx="0" cy="0"/>
        </a:xfrm>
      </p:grpSpPr>
      <p:sp>
        <p:nvSpPr>
          <p:cNvPr id="574" name="Google Shape;574;p122"/>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600"/>
              <a:buNone/>
              <a:defRPr>
                <a:solidFill>
                  <a:schemeClr val="lt1"/>
                </a:solidFill>
              </a:defRPr>
            </a:lvl2pPr>
            <a:lvl3pPr lvl="2">
              <a:spcBef>
                <a:spcPts val="0"/>
              </a:spcBef>
              <a:spcAft>
                <a:spcPts val="0"/>
              </a:spcAft>
              <a:buClr>
                <a:schemeClr val="lt1"/>
              </a:buClr>
              <a:buSzPts val="3600"/>
              <a:buNone/>
              <a:defRPr>
                <a:solidFill>
                  <a:schemeClr val="lt1"/>
                </a:solidFill>
              </a:defRPr>
            </a:lvl3pPr>
            <a:lvl4pPr lvl="3">
              <a:spcBef>
                <a:spcPts val="0"/>
              </a:spcBef>
              <a:spcAft>
                <a:spcPts val="0"/>
              </a:spcAft>
              <a:buClr>
                <a:schemeClr val="lt1"/>
              </a:buClr>
              <a:buSzPts val="3600"/>
              <a:buNone/>
              <a:defRPr>
                <a:solidFill>
                  <a:schemeClr val="lt1"/>
                </a:solidFill>
              </a:defRPr>
            </a:lvl4pPr>
            <a:lvl5pPr lvl="4">
              <a:spcBef>
                <a:spcPts val="0"/>
              </a:spcBef>
              <a:spcAft>
                <a:spcPts val="0"/>
              </a:spcAft>
              <a:buClr>
                <a:schemeClr val="lt1"/>
              </a:buClr>
              <a:buSzPts val="3600"/>
              <a:buNone/>
              <a:defRPr>
                <a:solidFill>
                  <a:schemeClr val="lt1"/>
                </a:solidFill>
              </a:defRPr>
            </a:lvl5pPr>
            <a:lvl6pPr lvl="5">
              <a:spcBef>
                <a:spcPts val="0"/>
              </a:spcBef>
              <a:spcAft>
                <a:spcPts val="0"/>
              </a:spcAft>
              <a:buClr>
                <a:schemeClr val="lt1"/>
              </a:buClr>
              <a:buSzPts val="3600"/>
              <a:buNone/>
              <a:defRPr>
                <a:solidFill>
                  <a:schemeClr val="lt1"/>
                </a:solidFill>
              </a:defRPr>
            </a:lvl6pPr>
            <a:lvl7pPr lvl="6">
              <a:spcBef>
                <a:spcPts val="0"/>
              </a:spcBef>
              <a:spcAft>
                <a:spcPts val="0"/>
              </a:spcAft>
              <a:buClr>
                <a:schemeClr val="lt1"/>
              </a:buClr>
              <a:buSzPts val="3600"/>
              <a:buNone/>
              <a:defRPr>
                <a:solidFill>
                  <a:schemeClr val="lt1"/>
                </a:solidFill>
              </a:defRPr>
            </a:lvl7pPr>
            <a:lvl8pPr lvl="7">
              <a:spcBef>
                <a:spcPts val="0"/>
              </a:spcBef>
              <a:spcAft>
                <a:spcPts val="0"/>
              </a:spcAft>
              <a:buClr>
                <a:schemeClr val="lt1"/>
              </a:buClr>
              <a:buSzPts val="3600"/>
              <a:buNone/>
              <a:defRPr>
                <a:solidFill>
                  <a:schemeClr val="lt1"/>
                </a:solidFill>
              </a:defRPr>
            </a:lvl8pPr>
            <a:lvl9pPr lvl="8">
              <a:spcBef>
                <a:spcPts val="0"/>
              </a:spcBef>
              <a:spcAft>
                <a:spcPts val="0"/>
              </a:spcAft>
              <a:buClr>
                <a:schemeClr val="lt1"/>
              </a:buClr>
              <a:buSzPts val="3600"/>
              <a:buNone/>
              <a:defRPr>
                <a:solidFill>
                  <a:schemeClr val="lt1"/>
                </a:solidFill>
              </a:defRPr>
            </a:lvl9pPr>
          </a:lstStyle>
          <a:p/>
        </p:txBody>
      </p:sp>
      <p:sp>
        <p:nvSpPr>
          <p:cNvPr id="575" name="Google Shape;575;p12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576" name="Shape 576"/>
        <p:cNvGrpSpPr/>
        <p:nvPr/>
      </p:nvGrpSpPr>
      <p:grpSpPr>
        <a:xfrm>
          <a:off x="0" y="0"/>
          <a:ext cx="0" cy="0"/>
          <a:chOff x="0" y="0"/>
          <a:chExt cx="0" cy="0"/>
        </a:xfrm>
      </p:grpSpPr>
      <p:sp>
        <p:nvSpPr>
          <p:cNvPr id="577" name="Google Shape;577;p123"/>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3600"/>
              <a:buAutoNum type="alphaLcPeriod"/>
              <a:defRPr/>
            </a:lvl2pPr>
            <a:lvl3pPr lvl="2">
              <a:spcBef>
                <a:spcPts val="0"/>
              </a:spcBef>
              <a:spcAft>
                <a:spcPts val="0"/>
              </a:spcAft>
              <a:buSzPts val="3600"/>
              <a:buAutoNum type="romanLcPeriod"/>
              <a:defRPr/>
            </a:lvl3pPr>
            <a:lvl4pPr lvl="3">
              <a:spcBef>
                <a:spcPts val="0"/>
              </a:spcBef>
              <a:spcAft>
                <a:spcPts val="0"/>
              </a:spcAft>
              <a:buSzPts val="3600"/>
              <a:buAutoNum type="arabicPeriod"/>
              <a:defRPr/>
            </a:lvl4pPr>
            <a:lvl5pPr lvl="4">
              <a:spcBef>
                <a:spcPts val="0"/>
              </a:spcBef>
              <a:spcAft>
                <a:spcPts val="0"/>
              </a:spcAft>
              <a:buSzPts val="3600"/>
              <a:buAutoNum type="alphaLcPeriod"/>
              <a:defRPr/>
            </a:lvl5pPr>
            <a:lvl6pPr lvl="5">
              <a:spcBef>
                <a:spcPts val="0"/>
              </a:spcBef>
              <a:spcAft>
                <a:spcPts val="0"/>
              </a:spcAft>
              <a:buSzPts val="3600"/>
              <a:buAutoNum type="romanLcPeriod"/>
              <a:defRPr/>
            </a:lvl6pPr>
            <a:lvl7pPr lvl="6">
              <a:spcBef>
                <a:spcPts val="0"/>
              </a:spcBef>
              <a:spcAft>
                <a:spcPts val="0"/>
              </a:spcAft>
              <a:buSzPts val="3600"/>
              <a:buAutoNum type="arabicPeriod"/>
              <a:defRPr/>
            </a:lvl7pPr>
            <a:lvl8pPr lvl="7">
              <a:spcBef>
                <a:spcPts val="0"/>
              </a:spcBef>
              <a:spcAft>
                <a:spcPts val="0"/>
              </a:spcAft>
              <a:buSzPts val="3600"/>
              <a:buAutoNum type="alphaLcPeriod"/>
              <a:defRPr/>
            </a:lvl8pPr>
            <a:lvl9pPr lvl="8">
              <a:spcBef>
                <a:spcPts val="0"/>
              </a:spcBef>
              <a:spcAft>
                <a:spcPts val="0"/>
              </a:spcAft>
              <a:buSzPts val="3600"/>
              <a:buAutoNum type="romanLcPeriod"/>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578" name="Shape 578"/>
        <p:cNvGrpSpPr/>
        <p:nvPr/>
      </p:nvGrpSpPr>
      <p:grpSpPr>
        <a:xfrm>
          <a:off x="0" y="0"/>
          <a:ext cx="0" cy="0"/>
          <a:chOff x="0" y="0"/>
          <a:chExt cx="0" cy="0"/>
        </a:xfrm>
      </p:grpSpPr>
      <p:sp>
        <p:nvSpPr>
          <p:cNvPr id="579" name="Google Shape;579;p12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580" name="Shape 580"/>
        <p:cNvGrpSpPr/>
        <p:nvPr/>
      </p:nvGrpSpPr>
      <p:grpSpPr>
        <a:xfrm>
          <a:off x="0" y="0"/>
          <a:ext cx="0" cy="0"/>
          <a:chOff x="0" y="0"/>
          <a:chExt cx="0" cy="0"/>
        </a:xfrm>
      </p:grpSpPr>
      <p:sp>
        <p:nvSpPr>
          <p:cNvPr id="581" name="Google Shape;581;p12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82" name="Google Shape;582;p125"/>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583" name="Shape 583"/>
        <p:cNvGrpSpPr/>
        <p:nvPr/>
      </p:nvGrpSpPr>
      <p:grpSpPr>
        <a:xfrm>
          <a:off x="0" y="0"/>
          <a:ext cx="0" cy="0"/>
          <a:chOff x="0" y="0"/>
          <a:chExt cx="0" cy="0"/>
        </a:xfrm>
      </p:grpSpPr>
      <p:sp>
        <p:nvSpPr>
          <p:cNvPr id="584" name="Google Shape;584;p126"/>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85" name="Google Shape;585;p126"/>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86" name="Google Shape;586;p126"/>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587" name="Shape 587"/>
        <p:cNvGrpSpPr/>
        <p:nvPr/>
      </p:nvGrpSpPr>
      <p:grpSpPr>
        <a:xfrm>
          <a:off x="0" y="0"/>
          <a:ext cx="0" cy="0"/>
          <a:chOff x="0" y="0"/>
          <a:chExt cx="0" cy="0"/>
        </a:xfrm>
      </p:grpSpPr>
      <p:sp>
        <p:nvSpPr>
          <p:cNvPr id="588" name="Google Shape;588;p127"/>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89" name="Google Shape;589;p127"/>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590" name="Shape 590"/>
        <p:cNvGrpSpPr/>
        <p:nvPr/>
      </p:nvGrpSpPr>
      <p:grpSpPr>
        <a:xfrm>
          <a:off x="0" y="0"/>
          <a:ext cx="0" cy="0"/>
          <a:chOff x="0" y="0"/>
          <a:chExt cx="0" cy="0"/>
        </a:xfrm>
      </p:grpSpPr>
      <p:sp>
        <p:nvSpPr>
          <p:cNvPr id="591" name="Google Shape;591;p128"/>
          <p:cNvSpPr/>
          <p:nvPr>
            <p:ph idx="2" type="pic"/>
          </p:nvPr>
        </p:nvSpPr>
        <p:spPr>
          <a:xfrm>
            <a:off x="4572000" y="91667"/>
            <a:ext cx="4495800" cy="5531700"/>
          </a:xfrm>
          <a:prstGeom prst="roundRect">
            <a:avLst>
              <a:gd fmla="val 16667" name="adj"/>
            </a:avLst>
          </a:prstGeom>
          <a:noFill/>
          <a:ln>
            <a:noFill/>
          </a:ln>
        </p:spPr>
      </p:sp>
      <p:sp>
        <p:nvSpPr>
          <p:cNvPr id="592" name="Google Shape;592;p128"/>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93" name="Google Shape;593;p128"/>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94" name="Google Shape;594;p128"/>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595" name="Shape 595"/>
        <p:cNvGrpSpPr/>
        <p:nvPr/>
      </p:nvGrpSpPr>
      <p:grpSpPr>
        <a:xfrm>
          <a:off x="0" y="0"/>
          <a:ext cx="0" cy="0"/>
          <a:chOff x="0" y="0"/>
          <a:chExt cx="0" cy="0"/>
        </a:xfrm>
      </p:grpSpPr>
      <p:sp>
        <p:nvSpPr>
          <p:cNvPr id="596" name="Google Shape;596;p129"/>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97" name="Google Shape;597;p12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98" name="Google Shape;598;p129"/>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99" name="Google Shape;599;p129"/>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600" name="Shape 600"/>
        <p:cNvGrpSpPr/>
        <p:nvPr/>
      </p:nvGrpSpPr>
      <p:grpSpPr>
        <a:xfrm>
          <a:off x="0" y="0"/>
          <a:ext cx="0" cy="0"/>
          <a:chOff x="0" y="0"/>
          <a:chExt cx="0" cy="0"/>
        </a:xfrm>
      </p:grpSpPr>
      <p:sp>
        <p:nvSpPr>
          <p:cNvPr id="601" name="Google Shape;601;p13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02" name="Google Shape;602;p13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603" name="Shape 603"/>
        <p:cNvGrpSpPr/>
        <p:nvPr/>
      </p:nvGrpSpPr>
      <p:grpSpPr>
        <a:xfrm>
          <a:off x="0" y="0"/>
          <a:ext cx="0" cy="0"/>
          <a:chOff x="0" y="0"/>
          <a:chExt cx="0" cy="0"/>
        </a:xfrm>
      </p:grpSpPr>
      <p:sp>
        <p:nvSpPr>
          <p:cNvPr id="604" name="Google Shape;604;p13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51" name="Shape 51"/>
        <p:cNvGrpSpPr/>
        <p:nvPr/>
      </p:nvGrpSpPr>
      <p:grpSpPr>
        <a:xfrm>
          <a:off x="0" y="0"/>
          <a:ext cx="0" cy="0"/>
          <a:chOff x="0" y="0"/>
          <a:chExt cx="0" cy="0"/>
        </a:xfrm>
      </p:grpSpPr>
      <p:sp>
        <p:nvSpPr>
          <p:cNvPr id="52" name="Google Shape;52;p1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
        <p:nvSpPr>
          <p:cNvPr id="53" name="Google Shape;53;p14"/>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4" name="Google Shape;54;p14"/>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55" name="Google Shape;55;p14"/>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605" name="Shape 605"/>
        <p:cNvGrpSpPr/>
        <p:nvPr/>
      </p:nvGrpSpPr>
      <p:grpSpPr>
        <a:xfrm>
          <a:off x="0" y="0"/>
          <a:ext cx="0" cy="0"/>
          <a:chOff x="0" y="0"/>
          <a:chExt cx="0" cy="0"/>
        </a:xfrm>
      </p:grpSpPr>
      <p:sp>
        <p:nvSpPr>
          <p:cNvPr id="606" name="Google Shape;606;p132"/>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607" name="Google Shape;607;p132"/>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608" name="Google Shape;608;p13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609" name="Shape 609"/>
        <p:cNvGrpSpPr/>
        <p:nvPr/>
      </p:nvGrpSpPr>
      <p:grpSpPr>
        <a:xfrm>
          <a:off x="0" y="0"/>
          <a:ext cx="0" cy="0"/>
          <a:chOff x="0" y="0"/>
          <a:chExt cx="0" cy="0"/>
        </a:xfrm>
      </p:grpSpPr>
      <p:sp>
        <p:nvSpPr>
          <p:cNvPr id="610" name="Google Shape;610;p133"/>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611" name="Google Shape;611;p133"/>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12" name="Google Shape;612;p133"/>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613" name="Google Shape;613;p13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614" name="Shape 614"/>
        <p:cNvGrpSpPr/>
        <p:nvPr/>
      </p:nvGrpSpPr>
      <p:grpSpPr>
        <a:xfrm>
          <a:off x="0" y="0"/>
          <a:ext cx="0" cy="0"/>
          <a:chOff x="0" y="0"/>
          <a:chExt cx="0" cy="0"/>
        </a:xfrm>
      </p:grpSpPr>
      <p:sp>
        <p:nvSpPr>
          <p:cNvPr id="615" name="Google Shape;615;p134"/>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16" name="Google Shape;616;p134"/>
          <p:cNvSpPr/>
          <p:nvPr>
            <p:ph idx="2" type="pic"/>
          </p:nvPr>
        </p:nvSpPr>
        <p:spPr>
          <a:xfrm>
            <a:off x="0" y="0"/>
            <a:ext cx="9144000" cy="2814900"/>
          </a:xfrm>
          <a:prstGeom prst="roundRect">
            <a:avLst>
              <a:gd fmla="val 1254" name="adj"/>
            </a:avLst>
          </a:prstGeom>
          <a:noFill/>
          <a:ln>
            <a:noFill/>
          </a:ln>
        </p:spPr>
      </p:sp>
      <p:sp>
        <p:nvSpPr>
          <p:cNvPr id="617" name="Google Shape;617;p134"/>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18" name="Google Shape;618;p134"/>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19" name="Google Shape;619;p134"/>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620" name="Shape 620"/>
        <p:cNvGrpSpPr/>
        <p:nvPr/>
      </p:nvGrpSpPr>
      <p:grpSpPr>
        <a:xfrm>
          <a:off x="0" y="0"/>
          <a:ext cx="0" cy="0"/>
          <a:chOff x="0" y="0"/>
          <a:chExt cx="0" cy="0"/>
        </a:xfrm>
      </p:grpSpPr>
      <p:sp>
        <p:nvSpPr>
          <p:cNvPr id="621" name="Google Shape;621;p135"/>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22" name="Google Shape;622;p135"/>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623" name="Google Shape;623;p135"/>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624" name="Shape 624"/>
        <p:cNvGrpSpPr/>
        <p:nvPr/>
      </p:nvGrpSpPr>
      <p:grpSpPr>
        <a:xfrm>
          <a:off x="0" y="0"/>
          <a:ext cx="0" cy="0"/>
          <a:chOff x="0" y="0"/>
          <a:chExt cx="0" cy="0"/>
        </a:xfrm>
      </p:grpSpPr>
      <p:sp>
        <p:nvSpPr>
          <p:cNvPr id="625" name="Google Shape;625;p136"/>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26" name="Google Shape;626;p136"/>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627" name="Shape 627"/>
        <p:cNvGrpSpPr/>
        <p:nvPr/>
      </p:nvGrpSpPr>
      <p:grpSpPr>
        <a:xfrm>
          <a:off x="0" y="0"/>
          <a:ext cx="0" cy="0"/>
          <a:chOff x="0" y="0"/>
          <a:chExt cx="0" cy="0"/>
        </a:xfrm>
      </p:grpSpPr>
      <p:sp>
        <p:nvSpPr>
          <p:cNvPr id="628" name="Google Shape;628;p137"/>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29" name="Google Shape;629;p13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30" name="Google Shape;630;p13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31" name="Google Shape;631;p13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632" name="Shape 632"/>
        <p:cNvGrpSpPr/>
        <p:nvPr/>
      </p:nvGrpSpPr>
      <p:grpSpPr>
        <a:xfrm>
          <a:off x="0" y="0"/>
          <a:ext cx="0" cy="0"/>
          <a:chOff x="0" y="0"/>
          <a:chExt cx="0" cy="0"/>
        </a:xfrm>
      </p:grpSpPr>
      <p:sp>
        <p:nvSpPr>
          <p:cNvPr id="633" name="Google Shape;633;p13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34" name="Google Shape;634;p138"/>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35" name="Google Shape;635;p138"/>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636" name="Google Shape;636;p138"/>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637" name="Google Shape;637;p138"/>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638" name="Google Shape;638;p138"/>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639" name="Shape 639"/>
        <p:cNvGrpSpPr/>
        <p:nvPr/>
      </p:nvGrpSpPr>
      <p:grpSpPr>
        <a:xfrm>
          <a:off x="0" y="0"/>
          <a:ext cx="0" cy="0"/>
          <a:chOff x="0" y="0"/>
          <a:chExt cx="0" cy="0"/>
        </a:xfrm>
      </p:grpSpPr>
      <p:sp>
        <p:nvSpPr>
          <p:cNvPr id="640" name="Google Shape;640;p139"/>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41" name="Google Shape;641;p139"/>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642" name="Shape 642"/>
        <p:cNvGrpSpPr/>
        <p:nvPr/>
      </p:nvGrpSpPr>
      <p:grpSpPr>
        <a:xfrm>
          <a:off x="0" y="0"/>
          <a:ext cx="0" cy="0"/>
          <a:chOff x="0" y="0"/>
          <a:chExt cx="0" cy="0"/>
        </a:xfrm>
      </p:grpSpPr>
      <p:sp>
        <p:nvSpPr>
          <p:cNvPr id="643" name="Google Shape;643;p14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644" name="Shape 644"/>
        <p:cNvGrpSpPr/>
        <p:nvPr/>
      </p:nvGrpSpPr>
      <p:grpSpPr>
        <a:xfrm>
          <a:off x="0" y="0"/>
          <a:ext cx="0" cy="0"/>
          <a:chOff x="0" y="0"/>
          <a:chExt cx="0" cy="0"/>
        </a:xfrm>
      </p:grpSpPr>
      <p:sp>
        <p:nvSpPr>
          <p:cNvPr id="645" name="Google Shape;645;p14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56" name="Shape 56"/>
        <p:cNvGrpSpPr/>
        <p:nvPr/>
      </p:nvGrpSpPr>
      <p:grpSpPr>
        <a:xfrm>
          <a:off x="0" y="0"/>
          <a:ext cx="0" cy="0"/>
          <a:chOff x="0" y="0"/>
          <a:chExt cx="0" cy="0"/>
        </a:xfrm>
      </p:grpSpPr>
      <p:sp>
        <p:nvSpPr>
          <p:cNvPr id="57" name="Google Shape;57;p15"/>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58" name="Google Shape;58;p15"/>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59" name="Google Shape;59;p15"/>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0" name="Google Shape;60;p15"/>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61" name="Google Shape;61;p15"/>
          <p:cNvSpPr txBox="1"/>
          <p:nvPr>
            <p:ph idx="4"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646" name="Shape 646"/>
        <p:cNvGrpSpPr/>
        <p:nvPr/>
      </p:nvGrpSpPr>
      <p:grpSpPr>
        <a:xfrm>
          <a:off x="0" y="0"/>
          <a:ext cx="0" cy="0"/>
          <a:chOff x="0" y="0"/>
          <a:chExt cx="0" cy="0"/>
        </a:xfrm>
      </p:grpSpPr>
      <p:sp>
        <p:nvSpPr>
          <p:cNvPr id="647" name="Google Shape;647;p142"/>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48" name="Google Shape;648;p142"/>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49" name="Google Shape;649;p142"/>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50" name="Google Shape;650;p142"/>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651" name="Shape 651"/>
        <p:cNvGrpSpPr/>
        <p:nvPr/>
      </p:nvGrpSpPr>
      <p:grpSpPr>
        <a:xfrm>
          <a:off x="0" y="0"/>
          <a:ext cx="0" cy="0"/>
          <a:chOff x="0" y="0"/>
          <a:chExt cx="0" cy="0"/>
        </a:xfrm>
      </p:grpSpPr>
      <p:sp>
        <p:nvSpPr>
          <p:cNvPr id="652" name="Google Shape;652;p143"/>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53" name="Google Shape;653;p14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54" name="Google Shape;654;p143"/>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55" name="Google Shape;655;p143"/>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656" name="Shape 656"/>
        <p:cNvGrpSpPr/>
        <p:nvPr/>
      </p:nvGrpSpPr>
      <p:grpSpPr>
        <a:xfrm>
          <a:off x="0" y="0"/>
          <a:ext cx="0" cy="0"/>
          <a:chOff x="0" y="0"/>
          <a:chExt cx="0" cy="0"/>
        </a:xfrm>
      </p:grpSpPr>
      <p:sp>
        <p:nvSpPr>
          <p:cNvPr id="657" name="Google Shape;657;p14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58" name="Google Shape;658;p14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659" name="Google Shape;659;p14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660" name="Shape 660"/>
        <p:cNvGrpSpPr/>
        <p:nvPr/>
      </p:nvGrpSpPr>
      <p:grpSpPr>
        <a:xfrm>
          <a:off x="0" y="0"/>
          <a:ext cx="0" cy="0"/>
          <a:chOff x="0" y="0"/>
          <a:chExt cx="0" cy="0"/>
        </a:xfrm>
      </p:grpSpPr>
      <p:sp>
        <p:nvSpPr>
          <p:cNvPr id="661" name="Google Shape;661;p145"/>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62" name="Google Shape;662;p145"/>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663" name="Shape 663"/>
        <p:cNvGrpSpPr/>
        <p:nvPr/>
      </p:nvGrpSpPr>
      <p:grpSpPr>
        <a:xfrm>
          <a:off x="0" y="0"/>
          <a:ext cx="0" cy="0"/>
          <a:chOff x="0" y="0"/>
          <a:chExt cx="0" cy="0"/>
        </a:xfrm>
      </p:grpSpPr>
      <p:sp>
        <p:nvSpPr>
          <p:cNvPr id="664" name="Google Shape;664;p14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2_1">
    <p:spTree>
      <p:nvGrpSpPr>
        <p:cNvPr id="665" name="Shape 665"/>
        <p:cNvGrpSpPr/>
        <p:nvPr/>
      </p:nvGrpSpPr>
      <p:grpSpPr>
        <a:xfrm>
          <a:off x="0" y="0"/>
          <a:ext cx="0" cy="0"/>
          <a:chOff x="0" y="0"/>
          <a:chExt cx="0" cy="0"/>
        </a:xfrm>
      </p:grpSpPr>
      <p:sp>
        <p:nvSpPr>
          <p:cNvPr id="666" name="Google Shape;666;p147"/>
          <p:cNvSpPr txBox="1"/>
          <p:nvPr>
            <p:ph type="title"/>
          </p:nvPr>
        </p:nvSpPr>
        <p:spPr>
          <a:xfrm>
            <a:off x="284850" y="317667"/>
            <a:ext cx="6423900" cy="6531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667" name="Google Shape;667;p147"/>
          <p:cNvSpPr txBox="1"/>
          <p:nvPr>
            <p:ph idx="12" type="sldNum"/>
          </p:nvPr>
        </p:nvSpPr>
        <p:spPr>
          <a:xfrm>
            <a:off x="8308150" y="5313473"/>
            <a:ext cx="548700" cy="84600"/>
          </a:xfrm>
          <a:prstGeom prst="rect">
            <a:avLst/>
          </a:prstGeom>
          <a:noFill/>
          <a:ln>
            <a:noFill/>
          </a:ln>
        </p:spPr>
        <p:txBody>
          <a:bodyPr anchorCtr="0" anchor="ctr"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47"/>
          <p:cNvSpPr txBox="1"/>
          <p:nvPr>
            <p:ph idx="2" type="title"/>
          </p:nvPr>
        </p:nvSpPr>
        <p:spPr>
          <a:xfrm>
            <a:off x="462975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69" name="Google Shape;669;p147"/>
          <p:cNvSpPr txBox="1"/>
          <p:nvPr>
            <p:ph idx="3" type="title"/>
          </p:nvPr>
        </p:nvSpPr>
        <p:spPr>
          <a:xfrm>
            <a:off x="608610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670" name="Shape 670"/>
        <p:cNvGrpSpPr/>
        <p:nvPr/>
      </p:nvGrpSpPr>
      <p:grpSpPr>
        <a:xfrm>
          <a:off x="0" y="0"/>
          <a:ext cx="0" cy="0"/>
          <a:chOff x="0" y="0"/>
          <a:chExt cx="0" cy="0"/>
        </a:xfrm>
      </p:grpSpPr>
      <p:sp>
        <p:nvSpPr>
          <p:cNvPr id="671" name="Google Shape;671;p14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72" name="Google Shape;672;p148"/>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673" name="Shape 673"/>
        <p:cNvGrpSpPr/>
        <p:nvPr/>
      </p:nvGrpSpPr>
      <p:grpSpPr>
        <a:xfrm>
          <a:off x="0" y="0"/>
          <a:ext cx="0" cy="0"/>
          <a:chOff x="0" y="0"/>
          <a:chExt cx="0" cy="0"/>
        </a:xfrm>
      </p:grpSpPr>
      <p:sp>
        <p:nvSpPr>
          <p:cNvPr id="674" name="Google Shape;674;p14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675" name="Shape 675"/>
        <p:cNvGrpSpPr/>
        <p:nvPr/>
      </p:nvGrpSpPr>
      <p:grpSpPr>
        <a:xfrm>
          <a:off x="0" y="0"/>
          <a:ext cx="0" cy="0"/>
          <a:chOff x="0" y="0"/>
          <a:chExt cx="0" cy="0"/>
        </a:xfrm>
      </p:grpSpPr>
      <p:sp>
        <p:nvSpPr>
          <p:cNvPr id="676" name="Google Shape;676;p150"/>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677" name="Google Shape;677;p150"/>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678" name="Google Shape;678;p150"/>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679" name="Google Shape;679;p150"/>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680" name="Google Shape;680;p150"/>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681" name="Shape 681"/>
        <p:cNvGrpSpPr/>
        <p:nvPr/>
      </p:nvGrpSpPr>
      <p:grpSpPr>
        <a:xfrm>
          <a:off x="0" y="0"/>
          <a:ext cx="0" cy="0"/>
          <a:chOff x="0" y="0"/>
          <a:chExt cx="0" cy="0"/>
        </a:xfrm>
      </p:grpSpPr>
      <p:sp>
        <p:nvSpPr>
          <p:cNvPr id="682" name="Google Shape;682;p151"/>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57200" y="35229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4" name="Google Shape;64;p16"/>
          <p:cNvSpPr txBox="1"/>
          <p:nvPr>
            <p:ph idx="1" type="subTitle"/>
          </p:nvPr>
        </p:nvSpPr>
        <p:spPr>
          <a:xfrm>
            <a:off x="457200" y="30888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683" name="Shape 683"/>
        <p:cNvGrpSpPr/>
        <p:nvPr/>
      </p:nvGrpSpPr>
      <p:grpSpPr>
        <a:xfrm>
          <a:off x="0" y="0"/>
          <a:ext cx="0" cy="0"/>
          <a:chOff x="0" y="0"/>
          <a:chExt cx="0" cy="0"/>
        </a:xfrm>
      </p:grpSpPr>
      <p:sp>
        <p:nvSpPr>
          <p:cNvPr id="684" name="Google Shape;684;p15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685" name="Shape 685"/>
        <p:cNvGrpSpPr/>
        <p:nvPr/>
      </p:nvGrpSpPr>
      <p:grpSpPr>
        <a:xfrm>
          <a:off x="0" y="0"/>
          <a:ext cx="0" cy="0"/>
          <a:chOff x="0" y="0"/>
          <a:chExt cx="0" cy="0"/>
        </a:xfrm>
      </p:grpSpPr>
      <p:sp>
        <p:nvSpPr>
          <p:cNvPr id="686" name="Google Shape;686;p153"/>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87" name="Google Shape;687;p153"/>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688" name="Shape 688"/>
        <p:cNvGrpSpPr/>
        <p:nvPr/>
      </p:nvGrpSpPr>
      <p:grpSpPr>
        <a:xfrm>
          <a:off x="0" y="0"/>
          <a:ext cx="0" cy="0"/>
          <a:chOff x="0" y="0"/>
          <a:chExt cx="0" cy="0"/>
        </a:xfrm>
      </p:grpSpPr>
      <p:sp>
        <p:nvSpPr>
          <p:cNvPr id="689" name="Google Shape;689;p15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690" name="Google Shape;690;p15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1">
  <p:cSld name="TITLE_ONLY_4">
    <p:spTree>
      <p:nvGrpSpPr>
        <p:cNvPr id="691" name="Shape 691"/>
        <p:cNvGrpSpPr/>
        <p:nvPr/>
      </p:nvGrpSpPr>
      <p:grpSpPr>
        <a:xfrm>
          <a:off x="0" y="0"/>
          <a:ext cx="0" cy="0"/>
          <a:chOff x="0" y="0"/>
          <a:chExt cx="0" cy="0"/>
        </a:xfrm>
      </p:grpSpPr>
      <p:sp>
        <p:nvSpPr>
          <p:cNvPr id="692" name="Google Shape;692;p15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2">
  <p:cSld name="Chapter title and two columns_2">
    <p:spTree>
      <p:nvGrpSpPr>
        <p:cNvPr id="693" name="Shape 693"/>
        <p:cNvGrpSpPr/>
        <p:nvPr/>
      </p:nvGrpSpPr>
      <p:grpSpPr>
        <a:xfrm>
          <a:off x="0" y="0"/>
          <a:ext cx="0" cy="0"/>
          <a:chOff x="0" y="0"/>
          <a:chExt cx="0" cy="0"/>
        </a:xfrm>
      </p:grpSpPr>
      <p:sp>
        <p:nvSpPr>
          <p:cNvPr id="694" name="Google Shape;694;p156"/>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695" name="Google Shape;695;p156"/>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696" name="Google Shape;696;p156"/>
          <p:cNvSpPr txBox="1"/>
          <p:nvPr>
            <p:ph idx="2"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697" name="Google Shape;697;p156"/>
          <p:cNvSpPr txBox="1"/>
          <p:nvPr>
            <p:ph idx="3"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698" name="Google Shape;698;p156"/>
          <p:cNvSpPr txBox="1"/>
          <p:nvPr>
            <p:ph idx="4"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9">
    <p:spTree>
      <p:nvGrpSpPr>
        <p:cNvPr id="699" name="Shape 699"/>
        <p:cNvGrpSpPr/>
        <p:nvPr/>
      </p:nvGrpSpPr>
      <p:grpSpPr>
        <a:xfrm>
          <a:off x="0" y="0"/>
          <a:ext cx="0" cy="0"/>
          <a:chOff x="0" y="0"/>
          <a:chExt cx="0" cy="0"/>
        </a:xfrm>
      </p:grpSpPr>
      <p:sp>
        <p:nvSpPr>
          <p:cNvPr id="700" name="Google Shape;700;p15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701" name="Google Shape;701;p157"/>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705" name="Shape 705"/>
        <p:cNvGrpSpPr/>
        <p:nvPr/>
      </p:nvGrpSpPr>
      <p:grpSpPr>
        <a:xfrm>
          <a:off x="0" y="0"/>
          <a:ext cx="0" cy="0"/>
          <a:chOff x="0" y="0"/>
          <a:chExt cx="0" cy="0"/>
        </a:xfrm>
      </p:grpSpPr>
      <p:pic>
        <p:nvPicPr>
          <p:cNvPr id="706" name="Google Shape;706;p159"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707" name="Google Shape;707;p159"/>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708" name="Google Shape;708;p159"/>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09" name="Google Shape;709;p159"/>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710" name="Shape 710"/>
        <p:cNvGrpSpPr/>
        <p:nvPr/>
      </p:nvGrpSpPr>
      <p:grpSpPr>
        <a:xfrm>
          <a:off x="0" y="0"/>
          <a:ext cx="0" cy="0"/>
          <a:chOff x="0" y="0"/>
          <a:chExt cx="0" cy="0"/>
        </a:xfrm>
      </p:grpSpPr>
      <p:pic>
        <p:nvPicPr>
          <p:cNvPr id="711" name="Google Shape;711;p160"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712" name="Google Shape;712;p160"/>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713" name="Shape 713"/>
        <p:cNvGrpSpPr/>
        <p:nvPr/>
      </p:nvGrpSpPr>
      <p:grpSpPr>
        <a:xfrm>
          <a:off x="0" y="0"/>
          <a:ext cx="0" cy="0"/>
          <a:chOff x="0" y="0"/>
          <a:chExt cx="0" cy="0"/>
        </a:xfrm>
      </p:grpSpPr>
      <p:grpSp>
        <p:nvGrpSpPr>
          <p:cNvPr id="714" name="Google Shape;714;p161"/>
          <p:cNvGrpSpPr/>
          <p:nvPr/>
        </p:nvGrpSpPr>
        <p:grpSpPr>
          <a:xfrm>
            <a:off x="0" y="0"/>
            <a:ext cx="9143998" cy="5714776"/>
            <a:chOff x="0" y="-2"/>
            <a:chExt cx="10973237" cy="6858005"/>
          </a:xfrm>
        </p:grpSpPr>
        <p:pic>
          <p:nvPicPr>
            <p:cNvPr id="715" name="Google Shape;715;p161"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716" name="Google Shape;716;p161"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717" name="Google Shape;717;p161"/>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718" name="Google Shape;718;p161"/>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719" name="Google Shape;719;p161"/>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0" name="Shape 720"/>
        <p:cNvGrpSpPr/>
        <p:nvPr/>
      </p:nvGrpSpPr>
      <p:grpSpPr>
        <a:xfrm>
          <a:off x="0" y="0"/>
          <a:ext cx="0" cy="0"/>
          <a:chOff x="0" y="0"/>
          <a:chExt cx="0" cy="0"/>
        </a:xfrm>
      </p:grpSpPr>
      <p:sp>
        <p:nvSpPr>
          <p:cNvPr id="721" name="Google Shape;721;p162"/>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722" name="Google Shape;722;p162"/>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5" name="Shape 65"/>
        <p:cNvGrpSpPr/>
        <p:nvPr/>
      </p:nvGrpSpPr>
      <p:grpSpPr>
        <a:xfrm>
          <a:off x="0" y="0"/>
          <a:ext cx="0" cy="0"/>
          <a:chOff x="0" y="0"/>
          <a:chExt cx="0" cy="0"/>
        </a:xfrm>
      </p:grpSpPr>
      <p:sp>
        <p:nvSpPr>
          <p:cNvPr id="66" name="Google Shape;66;p1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7" name="Google Shape;67;p1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723" name="Shape 723"/>
        <p:cNvGrpSpPr/>
        <p:nvPr/>
      </p:nvGrpSpPr>
      <p:grpSpPr>
        <a:xfrm>
          <a:off x="0" y="0"/>
          <a:ext cx="0" cy="0"/>
          <a:chOff x="0" y="0"/>
          <a:chExt cx="0" cy="0"/>
        </a:xfrm>
      </p:grpSpPr>
      <p:sp>
        <p:nvSpPr>
          <p:cNvPr id="724" name="Google Shape;724;p163"/>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25" name="Google Shape;725;p163"/>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726" name="Google Shape;726;p16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7" name="Shape 727"/>
        <p:cNvGrpSpPr/>
        <p:nvPr/>
      </p:nvGrpSpPr>
      <p:grpSpPr>
        <a:xfrm>
          <a:off x="0" y="0"/>
          <a:ext cx="0" cy="0"/>
          <a:chOff x="0" y="0"/>
          <a:chExt cx="0" cy="0"/>
        </a:xfrm>
      </p:grpSpPr>
      <p:sp>
        <p:nvSpPr>
          <p:cNvPr id="728" name="Google Shape;728;p16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729" name="Shape 729"/>
        <p:cNvGrpSpPr/>
        <p:nvPr/>
      </p:nvGrpSpPr>
      <p:grpSpPr>
        <a:xfrm>
          <a:off x="0" y="0"/>
          <a:ext cx="0" cy="0"/>
          <a:chOff x="0" y="0"/>
          <a:chExt cx="0" cy="0"/>
        </a:xfrm>
      </p:grpSpPr>
      <p:sp>
        <p:nvSpPr>
          <p:cNvPr id="730" name="Google Shape;730;p16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731" name="Google Shape;731;p165"/>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32" name="Shape 732"/>
        <p:cNvGrpSpPr/>
        <p:nvPr/>
      </p:nvGrpSpPr>
      <p:grpSpPr>
        <a:xfrm>
          <a:off x="0" y="0"/>
          <a:ext cx="0" cy="0"/>
          <a:chOff x="0" y="0"/>
          <a:chExt cx="0" cy="0"/>
        </a:xfrm>
      </p:grpSpPr>
      <p:sp>
        <p:nvSpPr>
          <p:cNvPr id="733" name="Google Shape;733;p166"/>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734" name="Shape 734"/>
        <p:cNvGrpSpPr/>
        <p:nvPr/>
      </p:nvGrpSpPr>
      <p:grpSpPr>
        <a:xfrm>
          <a:off x="0" y="0"/>
          <a:ext cx="0" cy="0"/>
          <a:chOff x="0" y="0"/>
          <a:chExt cx="0" cy="0"/>
        </a:xfrm>
      </p:grpSpPr>
      <p:sp>
        <p:nvSpPr>
          <p:cNvPr id="735" name="Google Shape;735;p167"/>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67"/>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737" name="Google Shape;737;p167"/>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738" name="Google Shape;738;p167"/>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9" name="Shape 739"/>
        <p:cNvGrpSpPr/>
        <p:nvPr/>
      </p:nvGrpSpPr>
      <p:grpSpPr>
        <a:xfrm>
          <a:off x="0" y="0"/>
          <a:ext cx="0" cy="0"/>
          <a:chOff x="0" y="0"/>
          <a:chExt cx="0" cy="0"/>
        </a:xfrm>
      </p:grpSpPr>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740" name="Shape 740"/>
        <p:cNvGrpSpPr/>
        <p:nvPr/>
      </p:nvGrpSpPr>
      <p:grpSpPr>
        <a:xfrm>
          <a:off x="0" y="0"/>
          <a:ext cx="0" cy="0"/>
          <a:chOff x="0" y="0"/>
          <a:chExt cx="0" cy="0"/>
        </a:xfrm>
      </p:grpSpPr>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741" name="Shape 741"/>
        <p:cNvGrpSpPr/>
        <p:nvPr/>
      </p:nvGrpSpPr>
      <p:grpSpPr>
        <a:xfrm>
          <a:off x="0" y="0"/>
          <a:ext cx="0" cy="0"/>
          <a:chOff x="0" y="0"/>
          <a:chExt cx="0" cy="0"/>
        </a:xfrm>
      </p:grpSpPr>
      <p:sp>
        <p:nvSpPr>
          <p:cNvPr id="742" name="Google Shape;742;p170"/>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743" name="Google Shape;743;p170"/>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44" name="Google Shape;744;p170"/>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45" name="Google Shape;745;p170"/>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746" name="Shape 746"/>
        <p:cNvGrpSpPr/>
        <p:nvPr/>
      </p:nvGrpSpPr>
      <p:grpSpPr>
        <a:xfrm>
          <a:off x="0" y="0"/>
          <a:ext cx="0" cy="0"/>
          <a:chOff x="0" y="0"/>
          <a:chExt cx="0" cy="0"/>
        </a:xfrm>
      </p:grpSpPr>
      <p:sp>
        <p:nvSpPr>
          <p:cNvPr id="747" name="Google Shape;747;p171"/>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748" name="Google Shape;748;p171"/>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49" name="Google Shape;749;p171"/>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50" name="Google Shape;750;p171"/>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51" name="Google Shape;751;p171"/>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752" name="Shape 752"/>
        <p:cNvGrpSpPr/>
        <p:nvPr/>
      </p:nvGrpSpPr>
      <p:grpSpPr>
        <a:xfrm>
          <a:off x="0" y="0"/>
          <a:ext cx="0" cy="0"/>
          <a:chOff x="0" y="0"/>
          <a:chExt cx="0" cy="0"/>
        </a:xfrm>
      </p:grpSpPr>
      <p:sp>
        <p:nvSpPr>
          <p:cNvPr id="753" name="Google Shape;753;p172"/>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754" name="Google Shape;754;p172"/>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68" name="Shape 68"/>
        <p:cNvGrpSpPr/>
        <p:nvPr/>
      </p:nvGrpSpPr>
      <p:grpSpPr>
        <a:xfrm>
          <a:off x="0" y="0"/>
          <a:ext cx="0" cy="0"/>
          <a:chOff x="0" y="0"/>
          <a:chExt cx="0" cy="0"/>
        </a:xfrm>
      </p:grpSpPr>
      <p:sp>
        <p:nvSpPr>
          <p:cNvPr id="69" name="Google Shape;69;p18"/>
          <p:cNvSpPr/>
          <p:nvPr>
            <p:ph idx="2" type="pic"/>
          </p:nvPr>
        </p:nvSpPr>
        <p:spPr>
          <a:xfrm>
            <a:off x="76200" y="91667"/>
            <a:ext cx="4495800" cy="5531700"/>
          </a:xfrm>
          <a:prstGeom prst="roundRect">
            <a:avLst>
              <a:gd fmla="val 16667" name="adj"/>
            </a:avLst>
          </a:prstGeom>
          <a:noFill/>
          <a:ln>
            <a:noFill/>
          </a:ln>
        </p:spPr>
      </p:sp>
      <p:sp>
        <p:nvSpPr>
          <p:cNvPr id="70" name="Google Shape;70;p18"/>
          <p:cNvSpPr txBox="1"/>
          <p:nvPr>
            <p:ph idx="1" type="body"/>
          </p:nvPr>
        </p:nvSpPr>
        <p:spPr>
          <a:xfrm>
            <a:off x="50253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71" name="Google Shape;71;p18"/>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2" name="Google Shape;72;p18"/>
          <p:cNvSpPr txBox="1"/>
          <p:nvPr>
            <p:ph type="title"/>
          </p:nvPr>
        </p:nvSpPr>
        <p:spPr>
          <a:xfrm>
            <a:off x="5025300" y="891281"/>
            <a:ext cx="3661500" cy="636300"/>
          </a:xfrm>
          <a:prstGeom prst="rect">
            <a:avLst/>
          </a:prstGeom>
        </p:spPr>
        <p:txBody>
          <a:bodyPr anchorCtr="0" anchor="t"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755" name="Shape 755"/>
        <p:cNvGrpSpPr/>
        <p:nvPr/>
      </p:nvGrpSpPr>
      <p:grpSpPr>
        <a:xfrm>
          <a:off x="0" y="0"/>
          <a:ext cx="0" cy="0"/>
          <a:chOff x="0" y="0"/>
          <a:chExt cx="0" cy="0"/>
        </a:xfrm>
      </p:grpSpPr>
      <p:sp>
        <p:nvSpPr>
          <p:cNvPr id="756" name="Google Shape;756;p173"/>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57" name="Google Shape;757;p173"/>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758" name="Shape 758"/>
        <p:cNvGrpSpPr/>
        <p:nvPr/>
      </p:nvGrpSpPr>
      <p:grpSpPr>
        <a:xfrm>
          <a:off x="0" y="0"/>
          <a:ext cx="0" cy="0"/>
          <a:chOff x="0" y="0"/>
          <a:chExt cx="0" cy="0"/>
        </a:xfrm>
      </p:grpSpPr>
      <p:sp>
        <p:nvSpPr>
          <p:cNvPr id="759" name="Google Shape;759;p174"/>
          <p:cNvSpPr/>
          <p:nvPr>
            <p:ph idx="2" type="pic"/>
          </p:nvPr>
        </p:nvSpPr>
        <p:spPr>
          <a:xfrm>
            <a:off x="76200" y="91667"/>
            <a:ext cx="4495800" cy="5531700"/>
          </a:xfrm>
          <a:prstGeom prst="roundRect">
            <a:avLst>
              <a:gd fmla="val 16667" name="adj"/>
            </a:avLst>
          </a:prstGeom>
          <a:noFill/>
          <a:ln>
            <a:noFill/>
          </a:ln>
        </p:spPr>
      </p:sp>
      <p:sp>
        <p:nvSpPr>
          <p:cNvPr id="760" name="Google Shape;760;p174"/>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61" name="Google Shape;761;p174"/>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62" name="Google Shape;762;p174"/>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763" name="Shape 763"/>
        <p:cNvGrpSpPr/>
        <p:nvPr/>
      </p:nvGrpSpPr>
      <p:grpSpPr>
        <a:xfrm>
          <a:off x="0" y="0"/>
          <a:ext cx="0" cy="0"/>
          <a:chOff x="0" y="0"/>
          <a:chExt cx="0" cy="0"/>
        </a:xfrm>
      </p:grpSpPr>
      <p:sp>
        <p:nvSpPr>
          <p:cNvPr id="764" name="Google Shape;764;p175"/>
          <p:cNvSpPr/>
          <p:nvPr>
            <p:ph idx="2" type="pic"/>
          </p:nvPr>
        </p:nvSpPr>
        <p:spPr>
          <a:xfrm>
            <a:off x="4572000" y="91667"/>
            <a:ext cx="4495800" cy="5531700"/>
          </a:xfrm>
          <a:prstGeom prst="roundRect">
            <a:avLst>
              <a:gd fmla="val 16667" name="adj"/>
            </a:avLst>
          </a:prstGeom>
          <a:noFill/>
          <a:ln>
            <a:noFill/>
          </a:ln>
        </p:spPr>
      </p:sp>
      <p:sp>
        <p:nvSpPr>
          <p:cNvPr id="765" name="Google Shape;765;p175"/>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66" name="Google Shape;766;p175"/>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67" name="Google Shape;767;p175"/>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768" name="Shape 768"/>
        <p:cNvGrpSpPr/>
        <p:nvPr/>
      </p:nvGrpSpPr>
      <p:grpSpPr>
        <a:xfrm>
          <a:off x="0" y="0"/>
          <a:ext cx="0" cy="0"/>
          <a:chOff x="0" y="0"/>
          <a:chExt cx="0" cy="0"/>
        </a:xfrm>
      </p:grpSpPr>
      <p:sp>
        <p:nvSpPr>
          <p:cNvPr id="769" name="Google Shape;769;p176"/>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770" name="Google Shape;770;p176"/>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1" name="Google Shape;771;p176"/>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772" name="Shape 772"/>
        <p:cNvGrpSpPr/>
        <p:nvPr/>
      </p:nvGrpSpPr>
      <p:grpSpPr>
        <a:xfrm>
          <a:off x="0" y="0"/>
          <a:ext cx="0" cy="0"/>
          <a:chOff x="0" y="0"/>
          <a:chExt cx="0" cy="0"/>
        </a:xfrm>
      </p:grpSpPr>
      <p:sp>
        <p:nvSpPr>
          <p:cNvPr id="773" name="Google Shape;773;p177"/>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774" name="Google Shape;774;p177"/>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5" name="Google Shape;775;p177"/>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776" name="Shape 776"/>
        <p:cNvGrpSpPr/>
        <p:nvPr/>
      </p:nvGrpSpPr>
      <p:grpSpPr>
        <a:xfrm>
          <a:off x="0" y="0"/>
          <a:ext cx="0" cy="0"/>
          <a:chOff x="0" y="0"/>
          <a:chExt cx="0" cy="0"/>
        </a:xfrm>
      </p:grpSpPr>
      <p:sp>
        <p:nvSpPr>
          <p:cNvPr id="777" name="Google Shape;777;p17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78" name="Google Shape;778;p17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779" name="Shape 779"/>
        <p:cNvGrpSpPr/>
        <p:nvPr/>
      </p:nvGrpSpPr>
      <p:grpSpPr>
        <a:xfrm>
          <a:off x="0" y="0"/>
          <a:ext cx="0" cy="0"/>
          <a:chOff x="0" y="0"/>
          <a:chExt cx="0" cy="0"/>
        </a:xfrm>
      </p:grpSpPr>
      <p:sp>
        <p:nvSpPr>
          <p:cNvPr id="780" name="Google Shape;780;p179"/>
          <p:cNvSpPr/>
          <p:nvPr>
            <p:ph idx="2" type="pic"/>
          </p:nvPr>
        </p:nvSpPr>
        <p:spPr>
          <a:xfrm>
            <a:off x="0" y="2900000"/>
            <a:ext cx="9144000" cy="2814900"/>
          </a:xfrm>
          <a:prstGeom prst="roundRect">
            <a:avLst>
              <a:gd fmla="val 1254" name="adj"/>
            </a:avLst>
          </a:prstGeom>
          <a:noFill/>
          <a:ln>
            <a:noFill/>
          </a:ln>
        </p:spPr>
      </p:sp>
      <p:sp>
        <p:nvSpPr>
          <p:cNvPr id="781" name="Google Shape;781;p179"/>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782" name="Google Shape;782;p179"/>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83" name="Google Shape;783;p179"/>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784" name="Shape 784"/>
        <p:cNvGrpSpPr/>
        <p:nvPr/>
      </p:nvGrpSpPr>
      <p:grpSpPr>
        <a:xfrm>
          <a:off x="0" y="0"/>
          <a:ext cx="0" cy="0"/>
          <a:chOff x="0" y="0"/>
          <a:chExt cx="0" cy="0"/>
        </a:xfrm>
      </p:grpSpPr>
      <p:sp>
        <p:nvSpPr>
          <p:cNvPr id="785" name="Google Shape;785;p180"/>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786" name="Google Shape;786;p180"/>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787" name="Shape 787"/>
        <p:cNvGrpSpPr/>
        <p:nvPr/>
      </p:nvGrpSpPr>
      <p:grpSpPr>
        <a:xfrm>
          <a:off x="0" y="0"/>
          <a:ext cx="0" cy="0"/>
          <a:chOff x="0" y="0"/>
          <a:chExt cx="0" cy="0"/>
        </a:xfrm>
      </p:grpSpPr>
      <p:sp>
        <p:nvSpPr>
          <p:cNvPr id="788" name="Google Shape;788;p181"/>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9" name="Google Shape;789;p181"/>
          <p:cNvSpPr/>
          <p:nvPr>
            <p:ph idx="2" type="pic"/>
          </p:nvPr>
        </p:nvSpPr>
        <p:spPr>
          <a:xfrm>
            <a:off x="0" y="0"/>
            <a:ext cx="9144000" cy="2814900"/>
          </a:xfrm>
          <a:prstGeom prst="roundRect">
            <a:avLst>
              <a:gd fmla="val 1254" name="adj"/>
            </a:avLst>
          </a:prstGeom>
          <a:noFill/>
          <a:ln>
            <a:noFill/>
          </a:ln>
        </p:spPr>
      </p:sp>
      <p:sp>
        <p:nvSpPr>
          <p:cNvPr id="790" name="Google Shape;790;p181"/>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791" name="Google Shape;791;p181"/>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92" name="Google Shape;792;p181"/>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793" name="Shape 793"/>
        <p:cNvGrpSpPr/>
        <p:nvPr/>
      </p:nvGrpSpPr>
      <p:grpSpPr>
        <a:xfrm>
          <a:off x="0" y="0"/>
          <a:ext cx="0" cy="0"/>
          <a:chOff x="0" y="0"/>
          <a:chExt cx="0" cy="0"/>
        </a:xfrm>
      </p:grpSpPr>
      <p:sp>
        <p:nvSpPr>
          <p:cNvPr id="794" name="Google Shape;794;p182"/>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95" name="Google Shape;795;p182"/>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96" name="Google Shape;796;p182"/>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797" name="Google Shape;797;p182"/>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798" name="Google Shape;798;p182"/>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799" name="Google Shape;799;p182"/>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800" name="Google Shape;800;p182"/>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73" name="Shape 73"/>
        <p:cNvGrpSpPr/>
        <p:nvPr/>
      </p:nvGrpSpPr>
      <p:grpSpPr>
        <a:xfrm>
          <a:off x="0" y="0"/>
          <a:ext cx="0" cy="0"/>
          <a:chOff x="0" y="0"/>
          <a:chExt cx="0" cy="0"/>
        </a:xfrm>
      </p:grpSpPr>
      <p:sp>
        <p:nvSpPr>
          <p:cNvPr id="74" name="Google Shape;74;p19"/>
          <p:cNvSpPr/>
          <p:nvPr>
            <p:ph idx="2" type="pic"/>
          </p:nvPr>
        </p:nvSpPr>
        <p:spPr>
          <a:xfrm>
            <a:off x="4572000" y="91667"/>
            <a:ext cx="4495800" cy="5531700"/>
          </a:xfrm>
          <a:prstGeom prst="roundRect">
            <a:avLst>
              <a:gd fmla="val 16667" name="adj"/>
            </a:avLst>
          </a:prstGeom>
          <a:noFill/>
          <a:ln>
            <a:noFill/>
          </a:ln>
        </p:spPr>
      </p:sp>
      <p:sp>
        <p:nvSpPr>
          <p:cNvPr id="75" name="Google Shape;75;p19"/>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76" name="Google Shape;76;p19"/>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 name="Google Shape;77;p19"/>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801" name="Shape 801"/>
        <p:cNvGrpSpPr/>
        <p:nvPr/>
      </p:nvGrpSpPr>
      <p:grpSpPr>
        <a:xfrm>
          <a:off x="0" y="0"/>
          <a:ext cx="0" cy="0"/>
          <a:chOff x="0" y="0"/>
          <a:chExt cx="0" cy="0"/>
        </a:xfrm>
      </p:grpSpPr>
      <p:sp>
        <p:nvSpPr>
          <p:cNvPr id="802" name="Google Shape;802;p183"/>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803" name="Google Shape;803;p183"/>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804" name="Google Shape;804;p183"/>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805" name="Google Shape;805;p183"/>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806" name="Google Shape;806;p183"/>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807" name="Shape 807"/>
        <p:cNvGrpSpPr/>
        <p:nvPr/>
      </p:nvGrpSpPr>
      <p:grpSpPr>
        <a:xfrm>
          <a:off x="0" y="0"/>
          <a:ext cx="0" cy="0"/>
          <a:chOff x="0" y="0"/>
          <a:chExt cx="0" cy="0"/>
        </a:xfrm>
      </p:grpSpPr>
      <p:sp>
        <p:nvSpPr>
          <p:cNvPr id="808" name="Google Shape;808;p184"/>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09" name="Google Shape;809;p184"/>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810" name="Google Shape;810;p184"/>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811" name="Google Shape;811;p184"/>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812" name="Google Shape;812;p184"/>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813" name="Google Shape;813;p184"/>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814" name="Google Shape;814;p184"/>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815" name="Google Shape;815;p184"/>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816" name="Google Shape;816;p184"/>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817" name="Google Shape;817;p184"/>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818" name="Shape 818"/>
        <p:cNvGrpSpPr/>
        <p:nvPr/>
      </p:nvGrpSpPr>
      <p:grpSpPr>
        <a:xfrm>
          <a:off x="0" y="0"/>
          <a:ext cx="0" cy="0"/>
          <a:chOff x="0" y="0"/>
          <a:chExt cx="0" cy="0"/>
        </a:xfrm>
      </p:grpSpPr>
      <p:pic>
        <p:nvPicPr>
          <p:cNvPr id="819" name="Google Shape;819;p185"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820" name="Google Shape;820;p185"/>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821" name="Shape 821"/>
        <p:cNvGrpSpPr/>
        <p:nvPr/>
      </p:nvGrpSpPr>
      <p:grpSpPr>
        <a:xfrm>
          <a:off x="0" y="0"/>
          <a:ext cx="0" cy="0"/>
          <a:chOff x="0" y="0"/>
          <a:chExt cx="0" cy="0"/>
        </a:xfrm>
      </p:grpSpPr>
      <p:sp>
        <p:nvSpPr>
          <p:cNvPr id="822" name="Google Shape;822;p186"/>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823" name="Google Shape;823;p186"/>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24" name="Google Shape;824;p186"/>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825" name="Shape 825"/>
        <p:cNvGrpSpPr/>
        <p:nvPr/>
      </p:nvGrpSpPr>
      <p:grpSpPr>
        <a:xfrm>
          <a:off x="0" y="0"/>
          <a:ext cx="0" cy="0"/>
          <a:chOff x="0" y="0"/>
          <a:chExt cx="0" cy="0"/>
        </a:xfrm>
      </p:grpSpPr>
      <p:sp>
        <p:nvSpPr>
          <p:cNvPr id="826" name="Google Shape;826;p187"/>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827" name="Google Shape;827;p18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28" name="Google Shape;828;p187"/>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829" name="Shape 829"/>
        <p:cNvGrpSpPr/>
        <p:nvPr/>
      </p:nvGrpSpPr>
      <p:grpSpPr>
        <a:xfrm>
          <a:off x="0" y="0"/>
          <a:ext cx="0" cy="0"/>
          <a:chOff x="0" y="0"/>
          <a:chExt cx="0" cy="0"/>
        </a:xfrm>
      </p:grpSpPr>
      <p:pic>
        <p:nvPicPr>
          <p:cNvPr id="830" name="Google Shape;830;p188"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831" name="Google Shape;831;p188"/>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32" name="Google Shape;832;p188"/>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833" name="Shape 833"/>
        <p:cNvGrpSpPr/>
        <p:nvPr/>
      </p:nvGrpSpPr>
      <p:grpSpPr>
        <a:xfrm>
          <a:off x="0" y="0"/>
          <a:ext cx="0" cy="0"/>
          <a:chOff x="0" y="0"/>
          <a:chExt cx="0" cy="0"/>
        </a:xfrm>
      </p:grpSpPr>
      <p:pic>
        <p:nvPicPr>
          <p:cNvPr id="834" name="Google Shape;834;p189"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835" name="Google Shape;835;p189"/>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836" name="Google Shape;836;p189"/>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37" name="Google Shape;837;p189"/>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838" name="Google Shape;838;p189"/>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839" name="Shape 839"/>
        <p:cNvGrpSpPr/>
        <p:nvPr/>
      </p:nvGrpSpPr>
      <p:grpSpPr>
        <a:xfrm>
          <a:off x="0" y="0"/>
          <a:ext cx="0" cy="0"/>
          <a:chOff x="0" y="0"/>
          <a:chExt cx="0" cy="0"/>
        </a:xfrm>
      </p:grpSpPr>
      <p:sp>
        <p:nvSpPr>
          <p:cNvPr id="840" name="Google Shape;840;p19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1" name="Google Shape;841;p190"/>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2" name="Google Shape;842;p190"/>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843" name="Google Shape;843;p19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44" name="Google Shape;844;p190"/>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5" name="Google Shape;845;p190"/>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846" name="Google Shape;846;p190"/>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7" name="Google Shape;847;p190"/>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848" name="Google Shape;848;p190"/>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9" name="Google Shape;849;p190"/>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850" name="Shape 850"/>
        <p:cNvGrpSpPr/>
        <p:nvPr/>
      </p:nvGrpSpPr>
      <p:grpSpPr>
        <a:xfrm>
          <a:off x="0" y="0"/>
          <a:ext cx="0" cy="0"/>
          <a:chOff x="0" y="0"/>
          <a:chExt cx="0" cy="0"/>
        </a:xfrm>
      </p:grpSpPr>
      <p:sp>
        <p:nvSpPr>
          <p:cNvPr id="851" name="Google Shape;851;p19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52" name="Google Shape;852;p191"/>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53" name="Google Shape;853;p191"/>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54" name="Google Shape;854;p191"/>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55" name="Google Shape;855;p191"/>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856" name="Google Shape;856;p191"/>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857" name="Google Shape;857;p191"/>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858" name="Google Shape;858;p191"/>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859" name="Shape 859"/>
        <p:cNvGrpSpPr/>
        <p:nvPr/>
      </p:nvGrpSpPr>
      <p:grpSpPr>
        <a:xfrm>
          <a:off x="0" y="0"/>
          <a:ext cx="0" cy="0"/>
          <a:chOff x="0" y="0"/>
          <a:chExt cx="0" cy="0"/>
        </a:xfrm>
      </p:grpSpPr>
      <p:sp>
        <p:nvSpPr>
          <p:cNvPr id="860" name="Google Shape;860;p19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61" name="Google Shape;861;p192"/>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78" name="Shape 78"/>
        <p:cNvGrpSpPr/>
        <p:nvPr/>
      </p:nvGrpSpPr>
      <p:grpSpPr>
        <a:xfrm>
          <a:off x="0" y="0"/>
          <a:ext cx="0" cy="0"/>
          <a:chOff x="0" y="0"/>
          <a:chExt cx="0" cy="0"/>
        </a:xfrm>
      </p:grpSpPr>
      <p:sp>
        <p:nvSpPr>
          <p:cNvPr id="79" name="Google Shape;79;p20"/>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80" name="Google Shape;80;p20"/>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1" name="Google Shape;81;p20"/>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862" name="Shape 862"/>
        <p:cNvGrpSpPr/>
        <p:nvPr/>
      </p:nvGrpSpPr>
      <p:grpSpPr>
        <a:xfrm>
          <a:off x="0" y="0"/>
          <a:ext cx="0" cy="0"/>
          <a:chOff x="0" y="0"/>
          <a:chExt cx="0" cy="0"/>
        </a:xfrm>
      </p:grpSpPr>
      <p:sp>
        <p:nvSpPr>
          <p:cNvPr id="863" name="Google Shape;863;p193"/>
          <p:cNvSpPr/>
          <p:nvPr>
            <p:ph idx="2" type="pic"/>
          </p:nvPr>
        </p:nvSpPr>
        <p:spPr>
          <a:xfrm>
            <a:off x="457200" y="1524000"/>
            <a:ext cx="1827300" cy="1827300"/>
          </a:xfrm>
          <a:prstGeom prst="roundRect">
            <a:avLst>
              <a:gd fmla="val 4137" name="adj"/>
            </a:avLst>
          </a:prstGeom>
          <a:noFill/>
          <a:ln>
            <a:noFill/>
          </a:ln>
        </p:spPr>
      </p:sp>
      <p:sp>
        <p:nvSpPr>
          <p:cNvPr id="864" name="Google Shape;864;p193"/>
          <p:cNvSpPr/>
          <p:nvPr>
            <p:ph idx="3" type="pic"/>
          </p:nvPr>
        </p:nvSpPr>
        <p:spPr>
          <a:xfrm>
            <a:off x="2591313" y="1524000"/>
            <a:ext cx="1827300" cy="1827300"/>
          </a:xfrm>
          <a:prstGeom prst="roundRect">
            <a:avLst>
              <a:gd fmla="val 4137" name="adj"/>
            </a:avLst>
          </a:prstGeom>
          <a:noFill/>
          <a:ln>
            <a:noFill/>
          </a:ln>
        </p:spPr>
      </p:sp>
      <p:sp>
        <p:nvSpPr>
          <p:cNvPr id="865" name="Google Shape;865;p193"/>
          <p:cNvSpPr/>
          <p:nvPr>
            <p:ph idx="4" type="pic"/>
          </p:nvPr>
        </p:nvSpPr>
        <p:spPr>
          <a:xfrm>
            <a:off x="4725450" y="1524000"/>
            <a:ext cx="1827300" cy="1827300"/>
          </a:xfrm>
          <a:prstGeom prst="roundRect">
            <a:avLst>
              <a:gd fmla="val 4137" name="adj"/>
            </a:avLst>
          </a:prstGeom>
          <a:noFill/>
          <a:ln>
            <a:noFill/>
          </a:ln>
        </p:spPr>
      </p:sp>
      <p:sp>
        <p:nvSpPr>
          <p:cNvPr id="866" name="Google Shape;866;p193"/>
          <p:cNvSpPr/>
          <p:nvPr>
            <p:ph idx="5" type="pic"/>
          </p:nvPr>
        </p:nvSpPr>
        <p:spPr>
          <a:xfrm>
            <a:off x="6859563" y="1524000"/>
            <a:ext cx="1827300" cy="1827300"/>
          </a:xfrm>
          <a:prstGeom prst="roundRect">
            <a:avLst>
              <a:gd fmla="val 4137" name="adj"/>
            </a:avLst>
          </a:prstGeom>
          <a:noFill/>
          <a:ln>
            <a:noFill/>
          </a:ln>
        </p:spPr>
      </p:sp>
      <p:sp>
        <p:nvSpPr>
          <p:cNvPr id="867" name="Google Shape;867;p19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868" name="Google Shape;868;p193"/>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69" name="Google Shape;869;p193"/>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70" name="Google Shape;870;p193"/>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71" name="Google Shape;871;p193"/>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72" name="Google Shape;872;p193"/>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873" name="Google Shape;873;p193"/>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874" name="Google Shape;874;p193"/>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875" name="Google Shape;875;p193"/>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876" name="Shape 876"/>
        <p:cNvGrpSpPr/>
        <p:nvPr/>
      </p:nvGrpSpPr>
      <p:grpSpPr>
        <a:xfrm>
          <a:off x="0" y="0"/>
          <a:ext cx="0" cy="0"/>
          <a:chOff x="0" y="0"/>
          <a:chExt cx="0" cy="0"/>
        </a:xfrm>
      </p:grpSpPr>
      <p:sp>
        <p:nvSpPr>
          <p:cNvPr id="877" name="Google Shape;877;p194"/>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878" name="Google Shape;878;p194"/>
          <p:cNvSpPr/>
          <p:nvPr>
            <p:ph idx="2" type="pic"/>
          </p:nvPr>
        </p:nvSpPr>
        <p:spPr>
          <a:xfrm flipH="1">
            <a:off x="953803" y="1184556"/>
            <a:ext cx="2664300" cy="3336300"/>
          </a:xfrm>
          <a:prstGeom prst="rect">
            <a:avLst/>
          </a:prstGeom>
          <a:noFill/>
          <a:ln>
            <a:noFill/>
          </a:ln>
        </p:spPr>
      </p:sp>
      <p:sp>
        <p:nvSpPr>
          <p:cNvPr id="879" name="Google Shape;879;p194"/>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80" name="Google Shape;880;p194"/>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81" name="Google Shape;881;p194"/>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882" name="Shape 882"/>
        <p:cNvGrpSpPr/>
        <p:nvPr/>
      </p:nvGrpSpPr>
      <p:grpSpPr>
        <a:xfrm>
          <a:off x="0" y="0"/>
          <a:ext cx="0" cy="0"/>
          <a:chOff x="0" y="0"/>
          <a:chExt cx="0" cy="0"/>
        </a:xfrm>
      </p:grpSpPr>
      <p:pic>
        <p:nvPicPr>
          <p:cNvPr id="883" name="Google Shape;883;p195"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884" name="Google Shape;884;p195"/>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885" name="Google Shape;885;p195"/>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886" name="Google Shape;886;p195"/>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887" name="Shape 887"/>
        <p:cNvGrpSpPr/>
        <p:nvPr/>
      </p:nvGrpSpPr>
      <p:grpSpPr>
        <a:xfrm>
          <a:off x="0" y="0"/>
          <a:ext cx="0" cy="0"/>
          <a:chOff x="0" y="0"/>
          <a:chExt cx="0" cy="0"/>
        </a:xfrm>
      </p:grpSpPr>
      <p:sp>
        <p:nvSpPr>
          <p:cNvPr id="888" name="Google Shape;888;p19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89" name="Google Shape;889;p19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890" name="Shape 890"/>
        <p:cNvGrpSpPr/>
        <p:nvPr/>
      </p:nvGrpSpPr>
      <p:grpSpPr>
        <a:xfrm>
          <a:off x="0" y="0"/>
          <a:ext cx="0" cy="0"/>
          <a:chOff x="0" y="0"/>
          <a:chExt cx="0" cy="0"/>
        </a:xfrm>
      </p:grpSpPr>
      <p:sp>
        <p:nvSpPr>
          <p:cNvPr id="891" name="Google Shape;891;p19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92" name="Google Shape;892;p197"/>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93" name="Google Shape;893;p197"/>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894" name="Shape 894"/>
        <p:cNvGrpSpPr/>
        <p:nvPr/>
      </p:nvGrpSpPr>
      <p:grpSpPr>
        <a:xfrm>
          <a:off x="0" y="0"/>
          <a:ext cx="0" cy="0"/>
          <a:chOff x="0" y="0"/>
          <a:chExt cx="0" cy="0"/>
        </a:xfrm>
      </p:grpSpPr>
      <p:sp>
        <p:nvSpPr>
          <p:cNvPr id="895" name="Google Shape;895;p19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96" name="Google Shape;896;p198"/>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897" name="Google Shape;897;p198"/>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898" name="Shape 898"/>
        <p:cNvGrpSpPr/>
        <p:nvPr/>
      </p:nvGrpSpPr>
      <p:grpSpPr>
        <a:xfrm>
          <a:off x="0" y="0"/>
          <a:ext cx="0" cy="0"/>
          <a:chOff x="0" y="0"/>
          <a:chExt cx="0" cy="0"/>
        </a:xfrm>
      </p:grpSpPr>
      <p:sp>
        <p:nvSpPr>
          <p:cNvPr id="899" name="Google Shape;899;p19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00" name="Google Shape;900;p199"/>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901" name="Shape 901"/>
        <p:cNvGrpSpPr/>
        <p:nvPr/>
      </p:nvGrpSpPr>
      <p:grpSpPr>
        <a:xfrm>
          <a:off x="0" y="0"/>
          <a:ext cx="0" cy="0"/>
          <a:chOff x="0" y="0"/>
          <a:chExt cx="0" cy="0"/>
        </a:xfrm>
      </p:grpSpPr>
      <p:sp>
        <p:nvSpPr>
          <p:cNvPr id="902" name="Google Shape;902;p20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03" name="Google Shape;903;p200"/>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904" name="Google Shape;904;p200"/>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905" name="Shape 905"/>
        <p:cNvGrpSpPr/>
        <p:nvPr/>
      </p:nvGrpSpPr>
      <p:grpSpPr>
        <a:xfrm>
          <a:off x="0" y="0"/>
          <a:ext cx="0" cy="0"/>
          <a:chOff x="0" y="0"/>
          <a:chExt cx="0" cy="0"/>
        </a:xfrm>
      </p:grpSpPr>
      <p:sp>
        <p:nvSpPr>
          <p:cNvPr id="906" name="Google Shape;906;p201"/>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907" name="Google Shape;907;p201"/>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908" name="Google Shape;908;p201"/>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09" name="Google Shape;909;p20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910" name="Shape 910"/>
        <p:cNvGrpSpPr/>
        <p:nvPr/>
      </p:nvGrpSpPr>
      <p:grpSpPr>
        <a:xfrm>
          <a:off x="0" y="0"/>
          <a:ext cx="0" cy="0"/>
          <a:chOff x="0" y="0"/>
          <a:chExt cx="0" cy="0"/>
        </a:xfrm>
      </p:grpSpPr>
      <p:sp>
        <p:nvSpPr>
          <p:cNvPr id="911" name="Google Shape;911;p20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5" name="Shape 15"/>
        <p:cNvGrpSpPr/>
        <p:nvPr/>
      </p:nvGrpSpPr>
      <p:grpSpPr>
        <a:xfrm>
          <a:off x="0" y="0"/>
          <a:ext cx="0" cy="0"/>
          <a:chOff x="0" y="0"/>
          <a:chExt cx="0" cy="0"/>
        </a:xfrm>
      </p:grpSpPr>
      <p:pic>
        <p:nvPicPr>
          <p:cNvPr id="16" name="Google Shape;16;p3"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17" name="Google Shape;17;p3"/>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8" name="Google Shape;18;p3"/>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82" name="Shape 82"/>
        <p:cNvGrpSpPr/>
        <p:nvPr/>
      </p:nvGrpSpPr>
      <p:grpSpPr>
        <a:xfrm>
          <a:off x="0" y="0"/>
          <a:ext cx="0" cy="0"/>
          <a:chOff x="0" y="0"/>
          <a:chExt cx="0" cy="0"/>
        </a:xfrm>
      </p:grpSpPr>
      <p:sp>
        <p:nvSpPr>
          <p:cNvPr id="83" name="Google Shape;83;p21"/>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84" name="Google Shape;84;p21"/>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5" name="Google Shape;85;p2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912" name="Shape 912"/>
        <p:cNvGrpSpPr/>
        <p:nvPr/>
      </p:nvGrpSpPr>
      <p:grpSpPr>
        <a:xfrm>
          <a:off x="0" y="0"/>
          <a:ext cx="0" cy="0"/>
          <a:chOff x="0" y="0"/>
          <a:chExt cx="0" cy="0"/>
        </a:xfrm>
      </p:grpSpPr>
      <p:sp>
        <p:nvSpPr>
          <p:cNvPr id="913" name="Google Shape;913;p20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14" name="Google Shape;914;p203"/>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1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915" name="Google Shape;915;p203"/>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16" name="Google Shape;916;p203"/>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17" name="Google Shape;917;p203"/>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18" name="Google Shape;918;p203"/>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19" name="Google Shape;919;p203"/>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20" name="Google Shape;920;p203"/>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921" name="Shape 921"/>
        <p:cNvGrpSpPr/>
        <p:nvPr/>
      </p:nvGrpSpPr>
      <p:grpSpPr>
        <a:xfrm>
          <a:off x="0" y="0"/>
          <a:ext cx="0" cy="0"/>
          <a:chOff x="0" y="0"/>
          <a:chExt cx="0" cy="0"/>
        </a:xfrm>
      </p:grpSpPr>
      <p:sp>
        <p:nvSpPr>
          <p:cNvPr id="922" name="Google Shape;922;p204"/>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23" name="Google Shape;923;p204"/>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924" name="Google Shape;924;p20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925" name="Shape 925"/>
        <p:cNvGrpSpPr/>
        <p:nvPr/>
      </p:nvGrpSpPr>
      <p:grpSpPr>
        <a:xfrm>
          <a:off x="0" y="0"/>
          <a:ext cx="0" cy="0"/>
          <a:chOff x="0" y="0"/>
          <a:chExt cx="0" cy="0"/>
        </a:xfrm>
      </p:grpSpPr>
      <p:sp>
        <p:nvSpPr>
          <p:cNvPr id="926" name="Google Shape;926;p205"/>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927" name="Google Shape;927;p205"/>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928" name="Google Shape;928;p205"/>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929" name="Google Shape;929;p205"/>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930" name="Google Shape;930;p205"/>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04800" lvl="2" marL="1371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3pPr>
            <a:lvl4pPr indent="-304800" lvl="3" marL="18288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4pPr>
            <a:lvl5pPr indent="-304800" lvl="4" marL="22860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5pPr>
            <a:lvl6pPr indent="-304800" lvl="5" marL="27432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6pPr>
            <a:lvl7pPr indent="-304800" lvl="6" marL="32004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7pPr>
            <a:lvl8pPr indent="-304800" lvl="7" marL="3657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8pPr>
            <a:lvl9pPr indent="-304800" lvl="8" marL="4114800">
              <a:lnSpc>
                <a:spcPct val="115000"/>
              </a:lnSpc>
              <a:spcBef>
                <a:spcPts val="1000"/>
              </a:spcBef>
              <a:spcAft>
                <a:spcPts val="1000"/>
              </a:spcAft>
              <a:buClr>
                <a:schemeClr val="lt1"/>
              </a:buClr>
              <a:buSzPts val="1200"/>
              <a:buFont typeface="Lato"/>
              <a:buChar char="■"/>
              <a:defRPr>
                <a:solidFill>
                  <a:schemeClr val="lt1"/>
                </a:solidFill>
                <a:latin typeface="Lato"/>
                <a:ea typeface="Lato"/>
                <a:cs typeface="Lato"/>
                <a:sym typeface="Lato"/>
              </a:defRPr>
            </a:lvl9pPr>
          </a:lstStyle>
          <a:p/>
        </p:txBody>
      </p:sp>
      <p:sp>
        <p:nvSpPr>
          <p:cNvPr id="931" name="Google Shape;931;p20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932" name="Shape 932"/>
        <p:cNvGrpSpPr/>
        <p:nvPr/>
      </p:nvGrpSpPr>
      <p:grpSpPr>
        <a:xfrm>
          <a:off x="0" y="0"/>
          <a:ext cx="0" cy="0"/>
          <a:chOff x="0" y="0"/>
          <a:chExt cx="0" cy="0"/>
        </a:xfrm>
      </p:grpSpPr>
      <p:sp>
        <p:nvSpPr>
          <p:cNvPr id="933" name="Google Shape;933;p20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34" name="Google Shape;934;p206"/>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935" name="Google Shape;935;p206"/>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36" name="Google Shape;936;p206"/>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37" name="Google Shape;937;p206"/>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938" name="Google Shape;938;p206"/>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939" name="Shape 939"/>
        <p:cNvGrpSpPr/>
        <p:nvPr/>
      </p:nvGrpSpPr>
      <p:grpSpPr>
        <a:xfrm>
          <a:off x="0" y="0"/>
          <a:ext cx="0" cy="0"/>
          <a:chOff x="0" y="0"/>
          <a:chExt cx="0" cy="0"/>
        </a:xfrm>
      </p:grpSpPr>
      <p:sp>
        <p:nvSpPr>
          <p:cNvPr id="940" name="Google Shape;940;p207"/>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20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941" name="Google Shape;941;p207"/>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942" name="Shape 942"/>
        <p:cNvGrpSpPr/>
        <p:nvPr/>
      </p:nvGrpSpPr>
      <p:grpSpPr>
        <a:xfrm>
          <a:off x="0" y="0"/>
          <a:ext cx="0" cy="0"/>
          <a:chOff x="0" y="0"/>
          <a:chExt cx="0" cy="0"/>
        </a:xfrm>
      </p:grpSpPr>
      <p:sp>
        <p:nvSpPr>
          <p:cNvPr id="943" name="Google Shape;943;p20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44" name="Google Shape;944;p208"/>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945" name="Google Shape;945;p208"/>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946" name="Shape 946"/>
        <p:cNvGrpSpPr/>
        <p:nvPr/>
      </p:nvGrpSpPr>
      <p:grpSpPr>
        <a:xfrm>
          <a:off x="0" y="0"/>
          <a:ext cx="0" cy="0"/>
          <a:chOff x="0" y="0"/>
          <a:chExt cx="0" cy="0"/>
        </a:xfrm>
      </p:grpSpPr>
      <p:sp>
        <p:nvSpPr>
          <p:cNvPr id="947" name="Google Shape;947;p209"/>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48" name="Google Shape;948;p20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949" name="Google Shape;949;p20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950" name="Shape 950"/>
        <p:cNvGrpSpPr/>
        <p:nvPr/>
      </p:nvGrpSpPr>
      <p:grpSpPr>
        <a:xfrm>
          <a:off x="0" y="0"/>
          <a:ext cx="0" cy="0"/>
          <a:chOff x="0" y="0"/>
          <a:chExt cx="0" cy="0"/>
        </a:xfrm>
      </p:grpSpPr>
      <p:pic>
        <p:nvPicPr>
          <p:cNvPr id="951" name="Google Shape;951;p210"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952" name="Google Shape;952;p210"/>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953" name="Google Shape;953;p210"/>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954" name="Shape 954"/>
        <p:cNvGrpSpPr/>
        <p:nvPr/>
      </p:nvGrpSpPr>
      <p:grpSpPr>
        <a:xfrm>
          <a:off x="0" y="0"/>
          <a:ext cx="0" cy="0"/>
          <a:chOff x="0" y="0"/>
          <a:chExt cx="0" cy="0"/>
        </a:xfrm>
      </p:grpSpPr>
      <p:sp>
        <p:nvSpPr>
          <p:cNvPr id="955" name="Google Shape;955;p211"/>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956" name="Google Shape;956;p211"/>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957" name="Google Shape;957;p211"/>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958" name="Google Shape;958;p211"/>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959" name="Google Shape;959;p211"/>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960" name="Google Shape;960;p211"/>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961" name="Google Shape;961;p211"/>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962" name="Google Shape;962;p211"/>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963" name="Google Shape;963;p211"/>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964" name="Google Shape;964;p211"/>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965" name="Google Shape;965;p211"/>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966" name="Google Shape;966;p211"/>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967" name="Google Shape;967;p211"/>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968" name="Shape 968"/>
        <p:cNvGrpSpPr/>
        <p:nvPr/>
      </p:nvGrpSpPr>
      <p:grpSpPr>
        <a:xfrm>
          <a:off x="0" y="0"/>
          <a:ext cx="0" cy="0"/>
          <a:chOff x="0" y="0"/>
          <a:chExt cx="0" cy="0"/>
        </a:xfrm>
      </p:grpSpPr>
      <p:sp>
        <p:nvSpPr>
          <p:cNvPr id="969" name="Google Shape;969;p212"/>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2400"/>
              <a:buNone/>
              <a:defRPr b="1">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970" name="Google Shape;970;p21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86" name="Shape 86"/>
        <p:cNvGrpSpPr/>
        <p:nvPr/>
      </p:nvGrpSpPr>
      <p:grpSpPr>
        <a:xfrm>
          <a:off x="0" y="0"/>
          <a:ext cx="0" cy="0"/>
          <a:chOff x="0" y="0"/>
          <a:chExt cx="0" cy="0"/>
        </a:xfrm>
      </p:grpSpPr>
      <p:sp>
        <p:nvSpPr>
          <p:cNvPr id="87" name="Google Shape;87;p22"/>
          <p:cNvSpPr/>
          <p:nvPr>
            <p:ph idx="2" type="pic"/>
          </p:nvPr>
        </p:nvSpPr>
        <p:spPr>
          <a:xfrm>
            <a:off x="0" y="2900000"/>
            <a:ext cx="9144000" cy="2814900"/>
          </a:xfrm>
          <a:prstGeom prst="roundRect">
            <a:avLst>
              <a:gd fmla="val 1254" name="adj"/>
            </a:avLst>
          </a:prstGeom>
          <a:noFill/>
          <a:ln>
            <a:noFill/>
          </a:ln>
        </p:spPr>
      </p:sp>
      <p:sp>
        <p:nvSpPr>
          <p:cNvPr id="88" name="Google Shape;88;p22"/>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9" name="Google Shape;89;p22"/>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0" name="Google Shape;90;p22"/>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971" name="Shape 971"/>
        <p:cNvGrpSpPr/>
        <p:nvPr/>
      </p:nvGrpSpPr>
      <p:grpSpPr>
        <a:xfrm>
          <a:off x="0" y="0"/>
          <a:ext cx="0" cy="0"/>
          <a:chOff x="0" y="0"/>
          <a:chExt cx="0" cy="0"/>
        </a:xfrm>
      </p:grpSpPr>
      <p:sp>
        <p:nvSpPr>
          <p:cNvPr id="972" name="Google Shape;972;p213"/>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AutoNum type="arabicPeriod"/>
              <a:defRPr b="1" sz="1800">
                <a:solidFill>
                  <a:schemeClr val="lt1"/>
                </a:solidFill>
              </a:defRPr>
            </a:lvl1pPr>
            <a:lvl2pPr lvl="1">
              <a:spcBef>
                <a:spcPts val="0"/>
              </a:spcBef>
              <a:spcAft>
                <a:spcPts val="0"/>
              </a:spcAft>
              <a:buSzPts val="2400"/>
              <a:buAutoNum type="alphaLcPeriod"/>
              <a:defRPr/>
            </a:lvl2pPr>
            <a:lvl3pPr lvl="2">
              <a:spcBef>
                <a:spcPts val="0"/>
              </a:spcBef>
              <a:spcAft>
                <a:spcPts val="0"/>
              </a:spcAft>
              <a:buSzPts val="2400"/>
              <a:buAutoNum type="romanLcPeriod"/>
              <a:defRPr/>
            </a:lvl3pPr>
            <a:lvl4pPr lvl="3">
              <a:spcBef>
                <a:spcPts val="0"/>
              </a:spcBef>
              <a:spcAft>
                <a:spcPts val="0"/>
              </a:spcAft>
              <a:buSzPts val="2400"/>
              <a:buAutoNum type="arabicPeriod"/>
              <a:defRPr/>
            </a:lvl4pPr>
            <a:lvl5pPr lvl="4">
              <a:spcBef>
                <a:spcPts val="0"/>
              </a:spcBef>
              <a:spcAft>
                <a:spcPts val="0"/>
              </a:spcAft>
              <a:buSzPts val="2400"/>
              <a:buAutoNum type="alphaLcPeriod"/>
              <a:defRPr/>
            </a:lvl5pPr>
            <a:lvl6pPr lvl="5">
              <a:spcBef>
                <a:spcPts val="0"/>
              </a:spcBef>
              <a:spcAft>
                <a:spcPts val="0"/>
              </a:spcAft>
              <a:buSzPts val="2400"/>
              <a:buAutoNum type="romanLcPeriod"/>
              <a:defRPr/>
            </a:lvl6pPr>
            <a:lvl7pPr lvl="6">
              <a:spcBef>
                <a:spcPts val="0"/>
              </a:spcBef>
              <a:spcAft>
                <a:spcPts val="0"/>
              </a:spcAft>
              <a:buSzPts val="2400"/>
              <a:buAutoNum type="arabicPeriod"/>
              <a:defRPr/>
            </a:lvl7pPr>
            <a:lvl8pPr lvl="7">
              <a:spcBef>
                <a:spcPts val="0"/>
              </a:spcBef>
              <a:spcAft>
                <a:spcPts val="0"/>
              </a:spcAft>
              <a:buSzPts val="2400"/>
              <a:buAutoNum type="alphaLcPeriod"/>
              <a:defRPr/>
            </a:lvl8pPr>
            <a:lvl9pPr lvl="8">
              <a:spcBef>
                <a:spcPts val="0"/>
              </a:spcBef>
              <a:spcAft>
                <a:spcPts val="0"/>
              </a:spcAft>
              <a:buSzPts val="2400"/>
              <a:buAutoNum type="romanLcPeriod"/>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973" name="Shape 973"/>
        <p:cNvGrpSpPr/>
        <p:nvPr/>
      </p:nvGrpSpPr>
      <p:grpSpPr>
        <a:xfrm>
          <a:off x="0" y="0"/>
          <a:ext cx="0" cy="0"/>
          <a:chOff x="0" y="0"/>
          <a:chExt cx="0" cy="0"/>
        </a:xfrm>
      </p:grpSpPr>
      <p:sp>
        <p:nvSpPr>
          <p:cNvPr id="974" name="Google Shape;974;p21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975" name="Shape 975"/>
        <p:cNvGrpSpPr/>
        <p:nvPr/>
      </p:nvGrpSpPr>
      <p:grpSpPr>
        <a:xfrm>
          <a:off x="0" y="0"/>
          <a:ext cx="0" cy="0"/>
          <a:chOff x="0" y="0"/>
          <a:chExt cx="0" cy="0"/>
        </a:xfrm>
      </p:grpSpPr>
      <p:sp>
        <p:nvSpPr>
          <p:cNvPr id="976" name="Google Shape;976;p21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77" name="Google Shape;977;p215"/>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978" name="Shape 978"/>
        <p:cNvGrpSpPr/>
        <p:nvPr/>
      </p:nvGrpSpPr>
      <p:grpSpPr>
        <a:xfrm>
          <a:off x="0" y="0"/>
          <a:ext cx="0" cy="0"/>
          <a:chOff x="0" y="0"/>
          <a:chExt cx="0" cy="0"/>
        </a:xfrm>
      </p:grpSpPr>
      <p:sp>
        <p:nvSpPr>
          <p:cNvPr id="979" name="Google Shape;979;p216"/>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80" name="Google Shape;980;p216"/>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81" name="Google Shape;981;p216"/>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982" name="Shape 982"/>
        <p:cNvGrpSpPr/>
        <p:nvPr/>
      </p:nvGrpSpPr>
      <p:grpSpPr>
        <a:xfrm>
          <a:off x="0" y="0"/>
          <a:ext cx="0" cy="0"/>
          <a:chOff x="0" y="0"/>
          <a:chExt cx="0" cy="0"/>
        </a:xfrm>
      </p:grpSpPr>
      <p:sp>
        <p:nvSpPr>
          <p:cNvPr id="983" name="Google Shape;983;p217"/>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84" name="Google Shape;984;p217"/>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985" name="Shape 985"/>
        <p:cNvGrpSpPr/>
        <p:nvPr/>
      </p:nvGrpSpPr>
      <p:grpSpPr>
        <a:xfrm>
          <a:off x="0" y="0"/>
          <a:ext cx="0" cy="0"/>
          <a:chOff x="0" y="0"/>
          <a:chExt cx="0" cy="0"/>
        </a:xfrm>
      </p:grpSpPr>
      <p:sp>
        <p:nvSpPr>
          <p:cNvPr id="986" name="Google Shape;986;p218"/>
          <p:cNvSpPr/>
          <p:nvPr>
            <p:ph idx="2" type="pic"/>
          </p:nvPr>
        </p:nvSpPr>
        <p:spPr>
          <a:xfrm>
            <a:off x="4572000" y="91667"/>
            <a:ext cx="4495800" cy="5531700"/>
          </a:xfrm>
          <a:prstGeom prst="roundRect">
            <a:avLst>
              <a:gd fmla="val 16667" name="adj"/>
            </a:avLst>
          </a:prstGeom>
          <a:noFill/>
          <a:ln>
            <a:noFill/>
          </a:ln>
        </p:spPr>
      </p:sp>
      <p:sp>
        <p:nvSpPr>
          <p:cNvPr id="987" name="Google Shape;987;p218"/>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88" name="Google Shape;988;p218"/>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89" name="Google Shape;989;p218"/>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990" name="Shape 990"/>
        <p:cNvGrpSpPr/>
        <p:nvPr/>
      </p:nvGrpSpPr>
      <p:grpSpPr>
        <a:xfrm>
          <a:off x="0" y="0"/>
          <a:ext cx="0" cy="0"/>
          <a:chOff x="0" y="0"/>
          <a:chExt cx="0" cy="0"/>
        </a:xfrm>
      </p:grpSpPr>
      <p:sp>
        <p:nvSpPr>
          <p:cNvPr id="991" name="Google Shape;991;p219"/>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92" name="Google Shape;992;p21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93" name="Google Shape;993;p219"/>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94" name="Google Shape;994;p219"/>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995" name="Shape 995"/>
        <p:cNvGrpSpPr/>
        <p:nvPr/>
      </p:nvGrpSpPr>
      <p:grpSpPr>
        <a:xfrm>
          <a:off x="0" y="0"/>
          <a:ext cx="0" cy="0"/>
          <a:chOff x="0" y="0"/>
          <a:chExt cx="0" cy="0"/>
        </a:xfrm>
      </p:grpSpPr>
      <p:sp>
        <p:nvSpPr>
          <p:cNvPr id="996" name="Google Shape;996;p22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997" name="Google Shape;997;p22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998" name="Shape 998"/>
        <p:cNvGrpSpPr/>
        <p:nvPr/>
      </p:nvGrpSpPr>
      <p:grpSpPr>
        <a:xfrm>
          <a:off x="0" y="0"/>
          <a:ext cx="0" cy="0"/>
          <a:chOff x="0" y="0"/>
          <a:chExt cx="0" cy="0"/>
        </a:xfrm>
      </p:grpSpPr>
      <p:sp>
        <p:nvSpPr>
          <p:cNvPr id="999" name="Google Shape;999;p22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000" name="Shape 1000"/>
        <p:cNvGrpSpPr/>
        <p:nvPr/>
      </p:nvGrpSpPr>
      <p:grpSpPr>
        <a:xfrm>
          <a:off x="0" y="0"/>
          <a:ext cx="0" cy="0"/>
          <a:chOff x="0" y="0"/>
          <a:chExt cx="0" cy="0"/>
        </a:xfrm>
      </p:grpSpPr>
      <p:sp>
        <p:nvSpPr>
          <p:cNvPr id="1001" name="Google Shape;1001;p222"/>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002" name="Google Shape;1002;p222"/>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003" name="Google Shape;1003;p22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3"/>
          <p:cNvSpPr txBox="1"/>
          <p:nvPr>
            <p:ph type="title"/>
          </p:nvPr>
        </p:nvSpPr>
        <p:spPr>
          <a:xfrm>
            <a:off x="457200" y="4138500"/>
            <a:ext cx="5010300" cy="1119300"/>
          </a:xfrm>
          <a:prstGeom prst="rect">
            <a:avLst/>
          </a:prstGeom>
        </p:spPr>
        <p:txBody>
          <a:bodyPr anchorCtr="0" anchor="t" bIns="0" lIns="0" spcFirstLastPara="1" rIns="0" wrap="square" tIns="0">
            <a:sp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3" name="Google Shape;93;p23"/>
          <p:cNvSpPr txBox="1"/>
          <p:nvPr>
            <p:ph idx="1" type="subTitle"/>
          </p:nvPr>
        </p:nvSpPr>
        <p:spPr>
          <a:xfrm>
            <a:off x="457200" y="3552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004" name="Shape 1004"/>
        <p:cNvGrpSpPr/>
        <p:nvPr/>
      </p:nvGrpSpPr>
      <p:grpSpPr>
        <a:xfrm>
          <a:off x="0" y="0"/>
          <a:ext cx="0" cy="0"/>
          <a:chOff x="0" y="0"/>
          <a:chExt cx="0" cy="0"/>
        </a:xfrm>
      </p:grpSpPr>
      <p:sp>
        <p:nvSpPr>
          <p:cNvPr id="1005" name="Google Shape;1005;p223"/>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006" name="Google Shape;1006;p223"/>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07" name="Google Shape;1007;p223"/>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008" name="Google Shape;1008;p22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009" name="Shape 1009"/>
        <p:cNvGrpSpPr/>
        <p:nvPr/>
      </p:nvGrpSpPr>
      <p:grpSpPr>
        <a:xfrm>
          <a:off x="0" y="0"/>
          <a:ext cx="0" cy="0"/>
          <a:chOff x="0" y="0"/>
          <a:chExt cx="0" cy="0"/>
        </a:xfrm>
      </p:grpSpPr>
      <p:sp>
        <p:nvSpPr>
          <p:cNvPr id="1010" name="Google Shape;1010;p224"/>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11" name="Google Shape;1011;p224"/>
          <p:cNvSpPr/>
          <p:nvPr>
            <p:ph idx="2" type="pic"/>
          </p:nvPr>
        </p:nvSpPr>
        <p:spPr>
          <a:xfrm>
            <a:off x="0" y="0"/>
            <a:ext cx="9144000" cy="2814900"/>
          </a:xfrm>
          <a:prstGeom prst="roundRect">
            <a:avLst>
              <a:gd fmla="val 1254" name="adj"/>
            </a:avLst>
          </a:prstGeom>
          <a:noFill/>
          <a:ln>
            <a:noFill/>
          </a:ln>
        </p:spPr>
      </p:sp>
      <p:sp>
        <p:nvSpPr>
          <p:cNvPr id="1012" name="Google Shape;1012;p224"/>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013" name="Google Shape;1013;p224"/>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14" name="Google Shape;1014;p224"/>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1015" name="Shape 1015"/>
        <p:cNvGrpSpPr/>
        <p:nvPr/>
      </p:nvGrpSpPr>
      <p:grpSpPr>
        <a:xfrm>
          <a:off x="0" y="0"/>
          <a:ext cx="0" cy="0"/>
          <a:chOff x="0" y="0"/>
          <a:chExt cx="0" cy="0"/>
        </a:xfrm>
      </p:grpSpPr>
      <p:sp>
        <p:nvSpPr>
          <p:cNvPr id="1016" name="Google Shape;1016;p225"/>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17" name="Google Shape;1017;p225"/>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018" name="Google Shape;1018;p225"/>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1019" name="Shape 1019"/>
        <p:cNvGrpSpPr/>
        <p:nvPr/>
      </p:nvGrpSpPr>
      <p:grpSpPr>
        <a:xfrm>
          <a:off x="0" y="0"/>
          <a:ext cx="0" cy="0"/>
          <a:chOff x="0" y="0"/>
          <a:chExt cx="0" cy="0"/>
        </a:xfrm>
      </p:grpSpPr>
      <p:sp>
        <p:nvSpPr>
          <p:cNvPr id="1020" name="Google Shape;1020;p226"/>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021" name="Google Shape;1021;p226"/>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1022" name="Shape 1022"/>
        <p:cNvGrpSpPr/>
        <p:nvPr/>
      </p:nvGrpSpPr>
      <p:grpSpPr>
        <a:xfrm>
          <a:off x="0" y="0"/>
          <a:ext cx="0" cy="0"/>
          <a:chOff x="0" y="0"/>
          <a:chExt cx="0" cy="0"/>
        </a:xfrm>
      </p:grpSpPr>
      <p:sp>
        <p:nvSpPr>
          <p:cNvPr id="1023" name="Google Shape;1023;p227"/>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024" name="Google Shape;1024;p22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25" name="Google Shape;1025;p22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026" name="Google Shape;1026;p22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1027" name="Shape 1027"/>
        <p:cNvGrpSpPr/>
        <p:nvPr/>
      </p:nvGrpSpPr>
      <p:grpSpPr>
        <a:xfrm>
          <a:off x="0" y="0"/>
          <a:ext cx="0" cy="0"/>
          <a:chOff x="0" y="0"/>
          <a:chExt cx="0" cy="0"/>
        </a:xfrm>
      </p:grpSpPr>
      <p:sp>
        <p:nvSpPr>
          <p:cNvPr id="1028" name="Google Shape;1028;p22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29" name="Google Shape;1029;p228"/>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30" name="Google Shape;1030;p228"/>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031" name="Google Shape;1031;p228"/>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032" name="Google Shape;1032;p228"/>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033" name="Google Shape;1033;p228"/>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1034" name="Shape 1034"/>
        <p:cNvGrpSpPr/>
        <p:nvPr/>
      </p:nvGrpSpPr>
      <p:grpSpPr>
        <a:xfrm>
          <a:off x="0" y="0"/>
          <a:ext cx="0" cy="0"/>
          <a:chOff x="0" y="0"/>
          <a:chExt cx="0" cy="0"/>
        </a:xfrm>
      </p:grpSpPr>
      <p:sp>
        <p:nvSpPr>
          <p:cNvPr id="1035" name="Google Shape;1035;p229"/>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36" name="Google Shape;1036;p229"/>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1037" name="Shape 1037"/>
        <p:cNvGrpSpPr/>
        <p:nvPr/>
      </p:nvGrpSpPr>
      <p:grpSpPr>
        <a:xfrm>
          <a:off x="0" y="0"/>
          <a:ext cx="0" cy="0"/>
          <a:chOff x="0" y="0"/>
          <a:chExt cx="0" cy="0"/>
        </a:xfrm>
      </p:grpSpPr>
      <p:sp>
        <p:nvSpPr>
          <p:cNvPr id="1038" name="Google Shape;1038;p23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1039" name="Shape 1039"/>
        <p:cNvGrpSpPr/>
        <p:nvPr/>
      </p:nvGrpSpPr>
      <p:grpSpPr>
        <a:xfrm>
          <a:off x="0" y="0"/>
          <a:ext cx="0" cy="0"/>
          <a:chOff x="0" y="0"/>
          <a:chExt cx="0" cy="0"/>
        </a:xfrm>
      </p:grpSpPr>
      <p:sp>
        <p:nvSpPr>
          <p:cNvPr id="1040" name="Google Shape;1040;p23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1041" name="Shape 1041"/>
        <p:cNvGrpSpPr/>
        <p:nvPr/>
      </p:nvGrpSpPr>
      <p:grpSpPr>
        <a:xfrm>
          <a:off x="0" y="0"/>
          <a:ext cx="0" cy="0"/>
          <a:chOff x="0" y="0"/>
          <a:chExt cx="0" cy="0"/>
        </a:xfrm>
      </p:grpSpPr>
      <p:sp>
        <p:nvSpPr>
          <p:cNvPr id="1042" name="Google Shape;1042;p232"/>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043" name="Google Shape;1043;p232"/>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44" name="Google Shape;1044;p232"/>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45" name="Google Shape;1045;p232"/>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94" name="Shape 94"/>
        <p:cNvGrpSpPr/>
        <p:nvPr/>
      </p:nvGrpSpPr>
      <p:grpSpPr>
        <a:xfrm>
          <a:off x="0" y="0"/>
          <a:ext cx="0" cy="0"/>
          <a:chOff x="0" y="0"/>
          <a:chExt cx="0" cy="0"/>
        </a:xfrm>
      </p:grpSpPr>
      <p:sp>
        <p:nvSpPr>
          <p:cNvPr id="95" name="Google Shape;95;p24"/>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6" name="Google Shape;96;p24"/>
          <p:cNvSpPr/>
          <p:nvPr>
            <p:ph idx="2" type="pic"/>
          </p:nvPr>
        </p:nvSpPr>
        <p:spPr>
          <a:xfrm>
            <a:off x="0" y="0"/>
            <a:ext cx="9144000" cy="2814900"/>
          </a:xfrm>
          <a:prstGeom prst="roundRect">
            <a:avLst>
              <a:gd fmla="val 1254" name="adj"/>
            </a:avLst>
          </a:prstGeom>
          <a:noFill/>
          <a:ln>
            <a:noFill/>
          </a:ln>
        </p:spPr>
      </p:sp>
      <p:sp>
        <p:nvSpPr>
          <p:cNvPr id="97" name="Google Shape;97;p24"/>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8" name="Google Shape;98;p24"/>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9" name="Google Shape;99;p24"/>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1046" name="Shape 1046"/>
        <p:cNvGrpSpPr/>
        <p:nvPr/>
      </p:nvGrpSpPr>
      <p:grpSpPr>
        <a:xfrm>
          <a:off x="0" y="0"/>
          <a:ext cx="0" cy="0"/>
          <a:chOff x="0" y="0"/>
          <a:chExt cx="0" cy="0"/>
        </a:xfrm>
      </p:grpSpPr>
      <p:sp>
        <p:nvSpPr>
          <p:cNvPr id="1047" name="Google Shape;1047;p233"/>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048" name="Google Shape;1048;p23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49" name="Google Shape;1049;p233"/>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050" name="Google Shape;1050;p233"/>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051" name="Shape 1051"/>
        <p:cNvGrpSpPr/>
        <p:nvPr/>
      </p:nvGrpSpPr>
      <p:grpSpPr>
        <a:xfrm>
          <a:off x="0" y="0"/>
          <a:ext cx="0" cy="0"/>
          <a:chOff x="0" y="0"/>
          <a:chExt cx="0" cy="0"/>
        </a:xfrm>
      </p:grpSpPr>
      <p:sp>
        <p:nvSpPr>
          <p:cNvPr id="1052" name="Google Shape;1052;p23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53" name="Google Shape;1053;p23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054" name="Google Shape;1054;p23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1055" name="Shape 1055"/>
        <p:cNvGrpSpPr/>
        <p:nvPr/>
      </p:nvGrpSpPr>
      <p:grpSpPr>
        <a:xfrm>
          <a:off x="0" y="0"/>
          <a:ext cx="0" cy="0"/>
          <a:chOff x="0" y="0"/>
          <a:chExt cx="0" cy="0"/>
        </a:xfrm>
      </p:grpSpPr>
      <p:sp>
        <p:nvSpPr>
          <p:cNvPr id="1056" name="Google Shape;1056;p235"/>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057" name="Google Shape;1057;p235"/>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1058" name="Shape 1058"/>
        <p:cNvGrpSpPr/>
        <p:nvPr/>
      </p:nvGrpSpPr>
      <p:grpSpPr>
        <a:xfrm>
          <a:off x="0" y="0"/>
          <a:ext cx="0" cy="0"/>
          <a:chOff x="0" y="0"/>
          <a:chExt cx="0" cy="0"/>
        </a:xfrm>
      </p:grpSpPr>
      <p:sp>
        <p:nvSpPr>
          <p:cNvPr id="1059" name="Google Shape;1059;p23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2">
  <p:cSld name="TITLE_1_2">
    <p:spTree>
      <p:nvGrpSpPr>
        <p:cNvPr id="1060" name="Shape 1060"/>
        <p:cNvGrpSpPr/>
        <p:nvPr/>
      </p:nvGrpSpPr>
      <p:grpSpPr>
        <a:xfrm>
          <a:off x="0" y="0"/>
          <a:ext cx="0" cy="0"/>
          <a:chOff x="0" y="0"/>
          <a:chExt cx="0" cy="0"/>
        </a:xfrm>
      </p:grpSpPr>
      <p:pic>
        <p:nvPicPr>
          <p:cNvPr id="1061" name="Google Shape;1061;p237" title="Mesh Holographic Gradients - Dark Gradient 22.png"/>
          <p:cNvPicPr preferRelativeResize="0"/>
          <p:nvPr/>
        </p:nvPicPr>
        <p:blipFill rotWithShape="1">
          <a:blip r:embed="rId2">
            <a:alphaModFix/>
          </a:blip>
          <a:srcRect b="0" l="0" r="0" t="0"/>
          <a:stretch/>
        </p:blipFill>
        <p:spPr>
          <a:xfrm rot="10800000">
            <a:off x="0" y="571500"/>
            <a:ext cx="9144003" cy="5143499"/>
          </a:xfrm>
          <a:prstGeom prst="rect">
            <a:avLst/>
          </a:prstGeom>
          <a:noFill/>
          <a:ln>
            <a:noFill/>
          </a:ln>
        </p:spPr>
      </p:pic>
      <p:pic>
        <p:nvPicPr>
          <p:cNvPr id="1062" name="Google Shape;1062;p237"/>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063" name="Google Shape;1063;p237"/>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064" name="Google Shape;1064;p237"/>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_1">
    <p:spTree>
      <p:nvGrpSpPr>
        <p:cNvPr id="1065" name="Shape 1065"/>
        <p:cNvGrpSpPr/>
        <p:nvPr/>
      </p:nvGrpSpPr>
      <p:grpSpPr>
        <a:xfrm>
          <a:off x="0" y="0"/>
          <a:ext cx="0" cy="0"/>
          <a:chOff x="0" y="0"/>
          <a:chExt cx="0" cy="0"/>
        </a:xfrm>
      </p:grpSpPr>
      <p:sp>
        <p:nvSpPr>
          <p:cNvPr id="1066" name="Google Shape;1066;p238"/>
          <p:cNvSpPr txBox="1"/>
          <p:nvPr>
            <p:ph type="title"/>
          </p:nvPr>
        </p:nvSpPr>
        <p:spPr>
          <a:xfrm>
            <a:off x="571500" y="889000"/>
            <a:ext cx="40005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067" name="Google Shape;1067;p238"/>
          <p:cNvSpPr txBox="1"/>
          <p:nvPr>
            <p:ph idx="1" type="body"/>
          </p:nvPr>
        </p:nvSpPr>
        <p:spPr>
          <a:xfrm>
            <a:off x="571500" y="1905000"/>
            <a:ext cx="40005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068" name="Google Shape;1068;p23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 + Subtitle_3">
    <p:spTree>
      <p:nvGrpSpPr>
        <p:cNvPr id="1069" name="Shape 1069"/>
        <p:cNvGrpSpPr/>
        <p:nvPr/>
      </p:nvGrpSpPr>
      <p:grpSpPr>
        <a:xfrm>
          <a:off x="0" y="0"/>
          <a:ext cx="0" cy="0"/>
          <a:chOff x="0" y="0"/>
          <a:chExt cx="0" cy="0"/>
        </a:xfrm>
      </p:grpSpPr>
      <p:sp>
        <p:nvSpPr>
          <p:cNvPr id="1070" name="Google Shape;1070;p23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71" name="Google Shape;1071;p239"/>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1072" name="Shape 1072"/>
        <p:cNvGrpSpPr/>
        <p:nvPr/>
      </p:nvGrpSpPr>
      <p:grpSpPr>
        <a:xfrm>
          <a:off x="0" y="0"/>
          <a:ext cx="0" cy="0"/>
          <a:chOff x="0" y="0"/>
          <a:chExt cx="0" cy="0"/>
        </a:xfrm>
      </p:grpSpPr>
      <p:sp>
        <p:nvSpPr>
          <p:cNvPr id="1073" name="Google Shape;1073;p24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74" name="Google Shape;1074;p24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1075" name="Shape 1075"/>
        <p:cNvGrpSpPr/>
        <p:nvPr/>
      </p:nvGrpSpPr>
      <p:grpSpPr>
        <a:xfrm>
          <a:off x="0" y="0"/>
          <a:ext cx="0" cy="0"/>
          <a:chOff x="0" y="0"/>
          <a:chExt cx="0" cy="0"/>
        </a:xfrm>
      </p:grpSpPr>
      <p:sp>
        <p:nvSpPr>
          <p:cNvPr id="1076" name="Google Shape;1076;p241"/>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77" name="Google Shape;1077;p241"/>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78" name="Google Shape;1078;p241"/>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079" name="Google Shape;1079;p241"/>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80" name="Google Shape;1080;p241"/>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1081" name="Shape 1081"/>
        <p:cNvGrpSpPr/>
        <p:nvPr/>
      </p:nvGrpSpPr>
      <p:grpSpPr>
        <a:xfrm>
          <a:off x="0" y="0"/>
          <a:ext cx="0" cy="0"/>
          <a:chOff x="0" y="0"/>
          <a:chExt cx="0" cy="0"/>
        </a:xfrm>
      </p:grpSpPr>
      <p:sp>
        <p:nvSpPr>
          <p:cNvPr id="1082" name="Google Shape;1082;p24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00" name="Shape 100"/>
        <p:cNvGrpSpPr/>
        <p:nvPr/>
      </p:nvGrpSpPr>
      <p:grpSpPr>
        <a:xfrm>
          <a:off x="0" y="0"/>
          <a:ext cx="0" cy="0"/>
          <a:chOff x="0" y="0"/>
          <a:chExt cx="0" cy="0"/>
        </a:xfrm>
      </p:grpSpPr>
      <p:sp>
        <p:nvSpPr>
          <p:cNvPr id="101" name="Google Shape;101;p25"/>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2" name="Google Shape;102;p25"/>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3" name="Google Shape;103;p25"/>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4" name="Google Shape;104;p25"/>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5" name="Google Shape;105;p25"/>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6" name="Google Shape;106;p25"/>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7" name="Google Shape;107;p25"/>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1083" name="Shape 1083"/>
        <p:cNvGrpSpPr/>
        <p:nvPr/>
      </p:nvGrpSpPr>
      <p:grpSpPr>
        <a:xfrm>
          <a:off x="0" y="0"/>
          <a:ext cx="0" cy="0"/>
          <a:chOff x="0" y="0"/>
          <a:chExt cx="0" cy="0"/>
        </a:xfrm>
      </p:grpSpPr>
      <p:sp>
        <p:nvSpPr>
          <p:cNvPr id="1084" name="Google Shape;1084;p24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1085" name="Shape 1085"/>
        <p:cNvGrpSpPr/>
        <p:nvPr/>
      </p:nvGrpSpPr>
      <p:grpSpPr>
        <a:xfrm>
          <a:off x="0" y="0"/>
          <a:ext cx="0" cy="0"/>
          <a:chOff x="0" y="0"/>
          <a:chExt cx="0" cy="0"/>
        </a:xfrm>
      </p:grpSpPr>
      <p:sp>
        <p:nvSpPr>
          <p:cNvPr id="1086" name="Google Shape;1086;p244"/>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87" name="Google Shape;1087;p244"/>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1088" name="Shape 1088"/>
        <p:cNvGrpSpPr/>
        <p:nvPr/>
      </p:nvGrpSpPr>
      <p:grpSpPr>
        <a:xfrm>
          <a:off x="0" y="0"/>
          <a:ext cx="0" cy="0"/>
          <a:chOff x="0" y="0"/>
          <a:chExt cx="0" cy="0"/>
        </a:xfrm>
      </p:grpSpPr>
      <p:sp>
        <p:nvSpPr>
          <p:cNvPr id="1089" name="Google Shape;1089;p24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1">
  <p:cSld name="Cover without logo 2_1_1_1">
    <p:bg>
      <p:bgPr>
        <a:solidFill>
          <a:srgbClr val="07182C"/>
        </a:solidFill>
      </p:bgPr>
    </p:bg>
    <p:spTree>
      <p:nvGrpSpPr>
        <p:cNvPr id="1090" name="Shape 1090"/>
        <p:cNvGrpSpPr/>
        <p:nvPr/>
      </p:nvGrpSpPr>
      <p:grpSpPr>
        <a:xfrm>
          <a:off x="0" y="0"/>
          <a:ext cx="0" cy="0"/>
          <a:chOff x="0" y="0"/>
          <a:chExt cx="0" cy="0"/>
        </a:xfrm>
      </p:grpSpPr>
      <p:pic>
        <p:nvPicPr>
          <p:cNvPr id="1091" name="Google Shape;1091;p246"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1092" name="Google Shape;1092;p246"/>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1093" name="Google Shape;1093;p246"/>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094" name="Google Shape;1094;p246"/>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95" name="Google Shape;1095;p246"/>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096" name="Google Shape;1096;p246"/>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08" name="Shape 108"/>
        <p:cNvGrpSpPr/>
        <p:nvPr/>
      </p:nvGrpSpPr>
      <p:grpSpPr>
        <a:xfrm>
          <a:off x="0" y="0"/>
          <a:ext cx="0" cy="0"/>
          <a:chOff x="0" y="0"/>
          <a:chExt cx="0" cy="0"/>
        </a:xfrm>
      </p:grpSpPr>
      <p:sp>
        <p:nvSpPr>
          <p:cNvPr id="109" name="Google Shape;109;p26"/>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0" name="Google Shape;110;p26"/>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11" name="Google Shape;111;p26"/>
          <p:cNvSpPr txBox="1"/>
          <p:nvPr>
            <p:ph idx="2"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2" name="Google Shape;112;p26"/>
          <p:cNvSpPr txBox="1"/>
          <p:nvPr>
            <p:ph idx="3"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13" name="Google Shape;113;p26"/>
          <p:cNvSpPr txBox="1"/>
          <p:nvPr>
            <p:ph idx="4"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14" name="Shape 114"/>
        <p:cNvGrpSpPr/>
        <p:nvPr/>
      </p:nvGrpSpPr>
      <p:grpSpPr>
        <a:xfrm>
          <a:off x="0" y="0"/>
          <a:ext cx="0" cy="0"/>
          <a:chOff x="0" y="0"/>
          <a:chExt cx="0" cy="0"/>
        </a:xfrm>
      </p:grpSpPr>
      <p:sp>
        <p:nvSpPr>
          <p:cNvPr id="115" name="Google Shape;115;p2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6" name="Google Shape;116;p27"/>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7" name="Google Shape;117;p27"/>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8" name="Google Shape;118;p27"/>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19" name="Google Shape;119;p27"/>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0" name="Google Shape;120;p27"/>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1" name="Google Shape;121;p27"/>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2" name="Google Shape;122;p27"/>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3" name="Google Shape;123;p27"/>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4" name="Google Shape;124;p27"/>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28"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127" name="Google Shape;127;p28"/>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28" name="Shape 128"/>
        <p:cNvGrpSpPr/>
        <p:nvPr/>
      </p:nvGrpSpPr>
      <p:grpSpPr>
        <a:xfrm>
          <a:off x="0" y="0"/>
          <a:ext cx="0" cy="0"/>
          <a:chOff x="0" y="0"/>
          <a:chExt cx="0" cy="0"/>
        </a:xfrm>
      </p:grpSpPr>
      <p:pic>
        <p:nvPicPr>
          <p:cNvPr id="129" name="Google Shape;129;p29"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130" name="Google Shape;130;p29"/>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31" name="Google Shape;131;p29"/>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32" name="Shape 132"/>
        <p:cNvGrpSpPr/>
        <p:nvPr/>
      </p:nvGrpSpPr>
      <p:grpSpPr>
        <a:xfrm>
          <a:off x="0" y="0"/>
          <a:ext cx="0" cy="0"/>
          <a:chOff x="0" y="0"/>
          <a:chExt cx="0" cy="0"/>
        </a:xfrm>
      </p:grpSpPr>
      <p:pic>
        <p:nvPicPr>
          <p:cNvPr id="133" name="Google Shape;133;p30"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134" name="Google Shape;134;p30"/>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35" name="Google Shape;135;p30"/>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36" name="Google Shape;136;p30"/>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7" name="Google Shape;137;p30"/>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38" name="Google Shape;138;p30"/>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0" name="Shape 20"/>
        <p:cNvGrpSpPr/>
        <p:nvPr/>
      </p:nvGrpSpPr>
      <p:grpSpPr>
        <a:xfrm>
          <a:off x="0" y="0"/>
          <a:ext cx="0" cy="0"/>
          <a:chOff x="0" y="0"/>
          <a:chExt cx="0" cy="0"/>
        </a:xfrm>
      </p:grpSpPr>
      <p:pic>
        <p:nvPicPr>
          <p:cNvPr id="21" name="Google Shape;21;p4"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22" name="Google Shape;22;p4"/>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39" name="Shape 139"/>
        <p:cNvGrpSpPr/>
        <p:nvPr/>
      </p:nvGrpSpPr>
      <p:grpSpPr>
        <a:xfrm>
          <a:off x="0" y="0"/>
          <a:ext cx="0" cy="0"/>
          <a:chOff x="0" y="0"/>
          <a:chExt cx="0" cy="0"/>
        </a:xfrm>
      </p:grpSpPr>
      <p:sp>
        <p:nvSpPr>
          <p:cNvPr id="140" name="Google Shape;140;p31"/>
          <p:cNvSpPr/>
          <p:nvPr>
            <p:ph idx="2" type="pic"/>
          </p:nvPr>
        </p:nvSpPr>
        <p:spPr>
          <a:xfrm>
            <a:off x="457200" y="1524000"/>
            <a:ext cx="1827300" cy="1827300"/>
          </a:xfrm>
          <a:prstGeom prst="roundRect">
            <a:avLst>
              <a:gd fmla="val 4137" name="adj"/>
            </a:avLst>
          </a:prstGeom>
          <a:noFill/>
          <a:ln>
            <a:noFill/>
          </a:ln>
        </p:spPr>
      </p:sp>
      <p:sp>
        <p:nvSpPr>
          <p:cNvPr id="141" name="Google Shape;141;p31"/>
          <p:cNvSpPr/>
          <p:nvPr>
            <p:ph idx="3" type="pic"/>
          </p:nvPr>
        </p:nvSpPr>
        <p:spPr>
          <a:xfrm>
            <a:off x="2591313" y="1524000"/>
            <a:ext cx="1827300" cy="1827300"/>
          </a:xfrm>
          <a:prstGeom prst="roundRect">
            <a:avLst>
              <a:gd fmla="val 4137" name="adj"/>
            </a:avLst>
          </a:prstGeom>
          <a:noFill/>
          <a:ln>
            <a:noFill/>
          </a:ln>
        </p:spPr>
      </p:sp>
      <p:sp>
        <p:nvSpPr>
          <p:cNvPr id="142" name="Google Shape;142;p31"/>
          <p:cNvSpPr/>
          <p:nvPr>
            <p:ph idx="4" type="pic"/>
          </p:nvPr>
        </p:nvSpPr>
        <p:spPr>
          <a:xfrm>
            <a:off x="4725450" y="1524000"/>
            <a:ext cx="1827300" cy="1827300"/>
          </a:xfrm>
          <a:prstGeom prst="roundRect">
            <a:avLst>
              <a:gd fmla="val 4137" name="adj"/>
            </a:avLst>
          </a:prstGeom>
          <a:noFill/>
          <a:ln>
            <a:noFill/>
          </a:ln>
        </p:spPr>
      </p:sp>
      <p:sp>
        <p:nvSpPr>
          <p:cNvPr id="143" name="Google Shape;143;p31"/>
          <p:cNvSpPr/>
          <p:nvPr>
            <p:ph idx="5" type="pic"/>
          </p:nvPr>
        </p:nvSpPr>
        <p:spPr>
          <a:xfrm>
            <a:off x="6859563" y="1524000"/>
            <a:ext cx="1827300" cy="1827300"/>
          </a:xfrm>
          <a:prstGeom prst="roundRect">
            <a:avLst>
              <a:gd fmla="val 4137" name="adj"/>
            </a:avLst>
          </a:prstGeom>
          <a:noFill/>
          <a:ln>
            <a:noFill/>
          </a:ln>
        </p:spPr>
      </p:sp>
      <p:sp>
        <p:nvSpPr>
          <p:cNvPr id="144" name="Google Shape;144;p3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45" name="Google Shape;145;p31"/>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 name="Google Shape;146;p31"/>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7" name="Google Shape;147;p31"/>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8" name="Google Shape;148;p31"/>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9" name="Google Shape;149;p31"/>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50" name="Google Shape;150;p31"/>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51" name="Google Shape;151;p31"/>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52" name="Google Shape;152;p31"/>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53" name="Shape 153"/>
        <p:cNvGrpSpPr/>
        <p:nvPr/>
      </p:nvGrpSpPr>
      <p:grpSpPr>
        <a:xfrm>
          <a:off x="0" y="0"/>
          <a:ext cx="0" cy="0"/>
          <a:chOff x="0" y="0"/>
          <a:chExt cx="0" cy="0"/>
        </a:xfrm>
      </p:grpSpPr>
      <p:sp>
        <p:nvSpPr>
          <p:cNvPr id="154" name="Google Shape;154;p32"/>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55" name="Google Shape;155;p32"/>
          <p:cNvSpPr/>
          <p:nvPr>
            <p:ph idx="2" type="pic"/>
          </p:nvPr>
        </p:nvSpPr>
        <p:spPr>
          <a:xfrm flipH="1">
            <a:off x="953803" y="1184556"/>
            <a:ext cx="2664300" cy="3336300"/>
          </a:xfrm>
          <a:prstGeom prst="rect">
            <a:avLst/>
          </a:prstGeom>
          <a:noFill/>
          <a:ln>
            <a:noFill/>
          </a:ln>
        </p:spPr>
      </p:sp>
      <p:sp>
        <p:nvSpPr>
          <p:cNvPr id="156" name="Google Shape;156;p32"/>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7" name="Google Shape;157;p32"/>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8" name="Google Shape;158;p32"/>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59" name="Shape 159"/>
        <p:cNvGrpSpPr/>
        <p:nvPr/>
      </p:nvGrpSpPr>
      <p:grpSpPr>
        <a:xfrm>
          <a:off x="0" y="0"/>
          <a:ext cx="0" cy="0"/>
          <a:chOff x="0" y="0"/>
          <a:chExt cx="0" cy="0"/>
        </a:xfrm>
      </p:grpSpPr>
      <p:sp>
        <p:nvSpPr>
          <p:cNvPr id="160" name="Google Shape;160;p3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61" name="Shape 161"/>
        <p:cNvGrpSpPr/>
        <p:nvPr/>
      </p:nvGrpSpPr>
      <p:grpSpPr>
        <a:xfrm>
          <a:off x="0" y="0"/>
          <a:ext cx="0" cy="0"/>
          <a:chOff x="0" y="0"/>
          <a:chExt cx="0" cy="0"/>
        </a:xfrm>
      </p:grpSpPr>
      <p:sp>
        <p:nvSpPr>
          <p:cNvPr id="162" name="Google Shape;162;p3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3" name="Google Shape;163;p34"/>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64" name="Shape 164"/>
        <p:cNvGrpSpPr/>
        <p:nvPr/>
      </p:nvGrpSpPr>
      <p:grpSpPr>
        <a:xfrm>
          <a:off x="0" y="0"/>
          <a:ext cx="0" cy="0"/>
          <a:chOff x="0" y="0"/>
          <a:chExt cx="0" cy="0"/>
        </a:xfrm>
      </p:grpSpPr>
      <p:sp>
        <p:nvSpPr>
          <p:cNvPr id="165" name="Google Shape;165;p35"/>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6" name="Google Shape;166;p35"/>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67" name="Shape 167"/>
        <p:cNvGrpSpPr/>
        <p:nvPr/>
      </p:nvGrpSpPr>
      <p:grpSpPr>
        <a:xfrm>
          <a:off x="0" y="0"/>
          <a:ext cx="0" cy="0"/>
          <a:chOff x="0" y="0"/>
          <a:chExt cx="0" cy="0"/>
        </a:xfrm>
      </p:grpSpPr>
      <p:sp>
        <p:nvSpPr>
          <p:cNvPr id="168" name="Google Shape;168;p36"/>
          <p:cNvSpPr/>
          <p:nvPr>
            <p:ph idx="2" type="pic"/>
          </p:nvPr>
        </p:nvSpPr>
        <p:spPr>
          <a:xfrm>
            <a:off x="4572000" y="91667"/>
            <a:ext cx="4495800" cy="5531700"/>
          </a:xfrm>
          <a:prstGeom prst="roundRect">
            <a:avLst>
              <a:gd fmla="val 16667" name="adj"/>
            </a:avLst>
          </a:prstGeom>
          <a:noFill/>
          <a:ln>
            <a:noFill/>
          </a:ln>
        </p:spPr>
      </p:sp>
      <p:sp>
        <p:nvSpPr>
          <p:cNvPr id="169" name="Google Shape;169;p36"/>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0" name="Google Shape;170;p36"/>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1" name="Google Shape;171;p36"/>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72" name="Shape 172"/>
        <p:cNvGrpSpPr/>
        <p:nvPr/>
      </p:nvGrpSpPr>
      <p:grpSpPr>
        <a:xfrm>
          <a:off x="0" y="0"/>
          <a:ext cx="0" cy="0"/>
          <a:chOff x="0" y="0"/>
          <a:chExt cx="0" cy="0"/>
        </a:xfrm>
      </p:grpSpPr>
      <p:sp>
        <p:nvSpPr>
          <p:cNvPr id="173" name="Google Shape;173;p37"/>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74" name="Google Shape;174;p3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5" name="Google Shape;175;p3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6" name="Google Shape;176;p3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77" name="Shape 177"/>
        <p:cNvGrpSpPr/>
        <p:nvPr/>
      </p:nvGrpSpPr>
      <p:grpSpPr>
        <a:xfrm>
          <a:off x="0" y="0"/>
          <a:ext cx="0" cy="0"/>
          <a:chOff x="0" y="0"/>
          <a:chExt cx="0" cy="0"/>
        </a:xfrm>
      </p:grpSpPr>
      <p:sp>
        <p:nvSpPr>
          <p:cNvPr id="178" name="Google Shape;178;p3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79" name="Google Shape;179;p38"/>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80" name="Shape 180"/>
        <p:cNvGrpSpPr/>
        <p:nvPr/>
      </p:nvGrpSpPr>
      <p:grpSpPr>
        <a:xfrm>
          <a:off x="0" y="0"/>
          <a:ext cx="0" cy="0"/>
          <a:chOff x="0" y="0"/>
          <a:chExt cx="0" cy="0"/>
        </a:xfrm>
      </p:grpSpPr>
      <p:sp>
        <p:nvSpPr>
          <p:cNvPr id="181" name="Google Shape;181;p3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82" name="Shape 182"/>
        <p:cNvGrpSpPr/>
        <p:nvPr/>
      </p:nvGrpSpPr>
      <p:grpSpPr>
        <a:xfrm>
          <a:off x="0" y="0"/>
          <a:ext cx="0" cy="0"/>
          <a:chOff x="0" y="0"/>
          <a:chExt cx="0" cy="0"/>
        </a:xfrm>
      </p:grpSpPr>
      <p:sp>
        <p:nvSpPr>
          <p:cNvPr id="183" name="Google Shape;183;p40"/>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84" name="Google Shape;184;p40"/>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85" name="Google Shape;185;p4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3" name="Shape 23"/>
        <p:cNvGrpSpPr/>
        <p:nvPr/>
      </p:nvGrpSpPr>
      <p:grpSpPr>
        <a:xfrm>
          <a:off x="0" y="0"/>
          <a:ext cx="0" cy="0"/>
          <a:chOff x="0" y="0"/>
          <a:chExt cx="0" cy="0"/>
        </a:xfrm>
      </p:grpSpPr>
      <p:grpSp>
        <p:nvGrpSpPr>
          <p:cNvPr id="24" name="Google Shape;24;p5"/>
          <p:cNvGrpSpPr/>
          <p:nvPr/>
        </p:nvGrpSpPr>
        <p:grpSpPr>
          <a:xfrm>
            <a:off x="0" y="0"/>
            <a:ext cx="9143998" cy="5714776"/>
            <a:chOff x="0" y="-2"/>
            <a:chExt cx="10973237" cy="6858005"/>
          </a:xfrm>
        </p:grpSpPr>
        <p:pic>
          <p:nvPicPr>
            <p:cNvPr id="25" name="Google Shape;25;p5"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26" name="Google Shape;26;p5"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27" name="Google Shape;27;p5"/>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8" name="Google Shape;28;p5"/>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9" name="Google Shape;29;p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86" name="Shape 186"/>
        <p:cNvGrpSpPr/>
        <p:nvPr/>
      </p:nvGrpSpPr>
      <p:grpSpPr>
        <a:xfrm>
          <a:off x="0" y="0"/>
          <a:ext cx="0" cy="0"/>
          <a:chOff x="0" y="0"/>
          <a:chExt cx="0" cy="0"/>
        </a:xfrm>
      </p:grpSpPr>
      <p:sp>
        <p:nvSpPr>
          <p:cNvPr id="187" name="Google Shape;187;p41"/>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88" name="Google Shape;188;p41"/>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89" name="Google Shape;189;p41"/>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90" name="Google Shape;190;p4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91" name="Shape 191"/>
        <p:cNvGrpSpPr/>
        <p:nvPr/>
      </p:nvGrpSpPr>
      <p:grpSpPr>
        <a:xfrm>
          <a:off x="0" y="0"/>
          <a:ext cx="0" cy="0"/>
          <a:chOff x="0" y="0"/>
          <a:chExt cx="0" cy="0"/>
        </a:xfrm>
      </p:grpSpPr>
      <p:sp>
        <p:nvSpPr>
          <p:cNvPr id="192" name="Google Shape;192;p42"/>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93" name="Google Shape;193;p42"/>
          <p:cNvSpPr/>
          <p:nvPr>
            <p:ph idx="2" type="pic"/>
          </p:nvPr>
        </p:nvSpPr>
        <p:spPr>
          <a:xfrm>
            <a:off x="0" y="0"/>
            <a:ext cx="9144000" cy="2814900"/>
          </a:xfrm>
          <a:prstGeom prst="roundRect">
            <a:avLst>
              <a:gd fmla="val 1254" name="adj"/>
            </a:avLst>
          </a:prstGeom>
          <a:noFill/>
          <a:ln>
            <a:noFill/>
          </a:ln>
        </p:spPr>
      </p:sp>
      <p:sp>
        <p:nvSpPr>
          <p:cNvPr id="194" name="Google Shape;194;p42"/>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95" name="Google Shape;195;p42"/>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6" name="Google Shape;196;p42"/>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197" name="Shape 197"/>
        <p:cNvGrpSpPr/>
        <p:nvPr/>
      </p:nvGrpSpPr>
      <p:grpSpPr>
        <a:xfrm>
          <a:off x="0" y="0"/>
          <a:ext cx="0" cy="0"/>
          <a:chOff x="0" y="0"/>
          <a:chExt cx="0" cy="0"/>
        </a:xfrm>
      </p:grpSpPr>
      <p:sp>
        <p:nvSpPr>
          <p:cNvPr id="198" name="Google Shape;198;p4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99" name="Google Shape;199;p4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00" name="Google Shape;200;p4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201" name="Shape 201"/>
        <p:cNvGrpSpPr/>
        <p:nvPr/>
      </p:nvGrpSpPr>
      <p:grpSpPr>
        <a:xfrm>
          <a:off x="0" y="0"/>
          <a:ext cx="0" cy="0"/>
          <a:chOff x="0" y="0"/>
          <a:chExt cx="0" cy="0"/>
        </a:xfrm>
      </p:grpSpPr>
      <p:sp>
        <p:nvSpPr>
          <p:cNvPr id="202" name="Google Shape;202;p44"/>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3" name="Google Shape;203;p44"/>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204" name="Shape 204"/>
        <p:cNvGrpSpPr/>
        <p:nvPr/>
      </p:nvGrpSpPr>
      <p:grpSpPr>
        <a:xfrm>
          <a:off x="0" y="0"/>
          <a:ext cx="0" cy="0"/>
          <a:chOff x="0" y="0"/>
          <a:chExt cx="0" cy="0"/>
        </a:xfrm>
      </p:grpSpPr>
      <p:sp>
        <p:nvSpPr>
          <p:cNvPr id="205" name="Google Shape;205;p45"/>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6" name="Google Shape;206;p4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7" name="Google Shape;207;p45"/>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8" name="Google Shape;208;p45"/>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209" name="Shape 209"/>
        <p:cNvGrpSpPr/>
        <p:nvPr/>
      </p:nvGrpSpPr>
      <p:grpSpPr>
        <a:xfrm>
          <a:off x="0" y="0"/>
          <a:ext cx="0" cy="0"/>
          <a:chOff x="0" y="0"/>
          <a:chExt cx="0" cy="0"/>
        </a:xfrm>
      </p:grpSpPr>
      <p:sp>
        <p:nvSpPr>
          <p:cNvPr id="210" name="Google Shape;210;p4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1" name="Google Shape;211;p46"/>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2" name="Google Shape;212;p46"/>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13" name="Google Shape;213;p46"/>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14" name="Google Shape;214;p46"/>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15" name="Google Shape;215;p46"/>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216" name="Shape 216"/>
        <p:cNvGrpSpPr/>
        <p:nvPr/>
      </p:nvGrpSpPr>
      <p:grpSpPr>
        <a:xfrm>
          <a:off x="0" y="0"/>
          <a:ext cx="0" cy="0"/>
          <a:chOff x="0" y="0"/>
          <a:chExt cx="0" cy="0"/>
        </a:xfrm>
      </p:grpSpPr>
      <p:sp>
        <p:nvSpPr>
          <p:cNvPr id="217" name="Google Shape;217;p47"/>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8" name="Google Shape;218;p4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219" name="Shape 219"/>
        <p:cNvGrpSpPr/>
        <p:nvPr/>
      </p:nvGrpSpPr>
      <p:grpSpPr>
        <a:xfrm>
          <a:off x="0" y="0"/>
          <a:ext cx="0" cy="0"/>
          <a:chOff x="0" y="0"/>
          <a:chExt cx="0" cy="0"/>
        </a:xfrm>
      </p:grpSpPr>
      <p:sp>
        <p:nvSpPr>
          <p:cNvPr id="220" name="Google Shape;220;p4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21" name="Shape 221"/>
        <p:cNvGrpSpPr/>
        <p:nvPr/>
      </p:nvGrpSpPr>
      <p:grpSpPr>
        <a:xfrm>
          <a:off x="0" y="0"/>
          <a:ext cx="0" cy="0"/>
          <a:chOff x="0" y="0"/>
          <a:chExt cx="0" cy="0"/>
        </a:xfrm>
      </p:grpSpPr>
      <p:sp>
        <p:nvSpPr>
          <p:cNvPr id="222" name="Google Shape;222;p4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3" name="Google Shape;223;p4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24" name="Google Shape;224;p4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225" name="Shape 225"/>
        <p:cNvGrpSpPr/>
        <p:nvPr/>
      </p:nvGrpSpPr>
      <p:grpSpPr>
        <a:xfrm>
          <a:off x="0" y="0"/>
          <a:ext cx="0" cy="0"/>
          <a:chOff x="0" y="0"/>
          <a:chExt cx="0" cy="0"/>
        </a:xfrm>
      </p:grpSpPr>
      <p:sp>
        <p:nvSpPr>
          <p:cNvPr id="226" name="Google Shape;226;p50"/>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27" name="Google Shape;227;p50"/>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6"/>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2" name="Google Shape;32;p6"/>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28" name="Shape 228"/>
        <p:cNvGrpSpPr/>
        <p:nvPr/>
      </p:nvGrpSpPr>
      <p:grpSpPr>
        <a:xfrm>
          <a:off x="0" y="0"/>
          <a:ext cx="0" cy="0"/>
          <a:chOff x="0" y="0"/>
          <a:chExt cx="0" cy="0"/>
        </a:xfrm>
      </p:grpSpPr>
      <p:sp>
        <p:nvSpPr>
          <p:cNvPr id="229" name="Google Shape;229;p5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30" name="Google Shape;230;p51"/>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231" name="Shape 231"/>
        <p:cNvGrpSpPr/>
        <p:nvPr/>
      </p:nvGrpSpPr>
      <p:grpSpPr>
        <a:xfrm>
          <a:off x="0" y="0"/>
          <a:ext cx="0" cy="0"/>
          <a:chOff x="0" y="0"/>
          <a:chExt cx="0" cy="0"/>
        </a:xfrm>
      </p:grpSpPr>
      <p:sp>
        <p:nvSpPr>
          <p:cNvPr id="232" name="Google Shape;232;p5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233" name="Shape 233"/>
        <p:cNvGrpSpPr/>
        <p:nvPr/>
      </p:nvGrpSpPr>
      <p:grpSpPr>
        <a:xfrm>
          <a:off x="0" y="0"/>
          <a:ext cx="0" cy="0"/>
          <a:chOff x="0" y="0"/>
          <a:chExt cx="0" cy="0"/>
        </a:xfrm>
      </p:grpSpPr>
      <p:sp>
        <p:nvSpPr>
          <p:cNvPr id="234" name="Google Shape;234;p53"/>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35" name="Google Shape;235;p53"/>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36" name="Google Shape;236;p53"/>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37" name="Google Shape;237;p53"/>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38" name="Google Shape;238;p53"/>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239" name="Shape 239"/>
        <p:cNvGrpSpPr/>
        <p:nvPr/>
      </p:nvGrpSpPr>
      <p:grpSpPr>
        <a:xfrm>
          <a:off x="0" y="0"/>
          <a:ext cx="0" cy="0"/>
          <a:chOff x="0" y="0"/>
          <a:chExt cx="0" cy="0"/>
        </a:xfrm>
      </p:grpSpPr>
      <p:sp>
        <p:nvSpPr>
          <p:cNvPr id="240" name="Google Shape;240;p5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241" name="Shape 241"/>
        <p:cNvGrpSpPr/>
        <p:nvPr/>
      </p:nvGrpSpPr>
      <p:grpSpPr>
        <a:xfrm>
          <a:off x="0" y="0"/>
          <a:ext cx="0" cy="0"/>
          <a:chOff x="0" y="0"/>
          <a:chExt cx="0" cy="0"/>
        </a:xfrm>
      </p:grpSpPr>
      <p:sp>
        <p:nvSpPr>
          <p:cNvPr id="242" name="Google Shape;242;p5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243" name="Shape 243"/>
        <p:cNvGrpSpPr/>
        <p:nvPr/>
      </p:nvGrpSpPr>
      <p:grpSpPr>
        <a:xfrm>
          <a:off x="0" y="0"/>
          <a:ext cx="0" cy="0"/>
          <a:chOff x="0" y="0"/>
          <a:chExt cx="0" cy="0"/>
        </a:xfrm>
      </p:grpSpPr>
      <p:sp>
        <p:nvSpPr>
          <p:cNvPr id="244" name="Google Shape;244;p56"/>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5" name="Google Shape;245;p56"/>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246" name="Shape 246"/>
        <p:cNvGrpSpPr/>
        <p:nvPr/>
      </p:nvGrpSpPr>
      <p:grpSpPr>
        <a:xfrm>
          <a:off x="0" y="0"/>
          <a:ext cx="0" cy="0"/>
          <a:chOff x="0" y="0"/>
          <a:chExt cx="0" cy="0"/>
        </a:xfrm>
      </p:grpSpPr>
      <p:sp>
        <p:nvSpPr>
          <p:cNvPr id="247" name="Google Shape;247;p5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8" name="Google Shape;248;p57"/>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1">
  <p:cSld name="TITLE_ONLY_4">
    <p:spTree>
      <p:nvGrpSpPr>
        <p:cNvPr id="249" name="Shape 249"/>
        <p:cNvGrpSpPr/>
        <p:nvPr/>
      </p:nvGrpSpPr>
      <p:grpSpPr>
        <a:xfrm>
          <a:off x="0" y="0"/>
          <a:ext cx="0" cy="0"/>
          <a:chOff x="0" y="0"/>
          <a:chExt cx="0" cy="0"/>
        </a:xfrm>
      </p:grpSpPr>
      <p:sp>
        <p:nvSpPr>
          <p:cNvPr id="250" name="Google Shape;250;p5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251" name="Shape 251"/>
        <p:cNvGrpSpPr/>
        <p:nvPr/>
      </p:nvGrpSpPr>
      <p:grpSpPr>
        <a:xfrm>
          <a:off x="0" y="0"/>
          <a:ext cx="0" cy="0"/>
          <a:chOff x="0" y="0"/>
          <a:chExt cx="0" cy="0"/>
        </a:xfrm>
      </p:grpSpPr>
      <p:sp>
        <p:nvSpPr>
          <p:cNvPr id="252" name="Google Shape;252;p59"/>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253" name="Google Shape;253;p59"/>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54" name="Google Shape;254;p59"/>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55" name="Google Shape;255;p59"/>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256" name="Google Shape;256;p59"/>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257" name="Google Shape;257;p5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258" name="Shape 258"/>
        <p:cNvGrpSpPr/>
        <p:nvPr/>
      </p:nvGrpSpPr>
      <p:grpSpPr>
        <a:xfrm>
          <a:off x="0" y="0"/>
          <a:ext cx="0" cy="0"/>
          <a:chOff x="0" y="0"/>
          <a:chExt cx="0" cy="0"/>
        </a:xfrm>
      </p:grpSpPr>
      <p:sp>
        <p:nvSpPr>
          <p:cNvPr id="259" name="Google Shape;259;p6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60" name="Google Shape;260;p60"/>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61" name="Google Shape;261;p60"/>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3" name="Shape 33"/>
        <p:cNvGrpSpPr/>
        <p:nvPr/>
      </p:nvGrpSpPr>
      <p:grpSpPr>
        <a:xfrm>
          <a:off x="0" y="0"/>
          <a:ext cx="0" cy="0"/>
          <a:chOff x="0" y="0"/>
          <a:chExt cx="0" cy="0"/>
        </a:xfrm>
      </p:grpSpPr>
      <p:sp>
        <p:nvSpPr>
          <p:cNvPr id="34" name="Google Shape;34;p7"/>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5" name="Google Shape;35;p7"/>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6" name="Google Shape;36;p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262" name="Shape 262"/>
        <p:cNvGrpSpPr/>
        <p:nvPr/>
      </p:nvGrpSpPr>
      <p:grpSpPr>
        <a:xfrm>
          <a:off x="0" y="0"/>
          <a:ext cx="0" cy="0"/>
          <a:chOff x="0" y="0"/>
          <a:chExt cx="0" cy="0"/>
        </a:xfrm>
      </p:grpSpPr>
      <p:sp>
        <p:nvSpPr>
          <p:cNvPr id="263" name="Google Shape;263;p61"/>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61"/>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5" name="Google Shape;265;p6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266" name="Shape 266"/>
        <p:cNvGrpSpPr/>
        <p:nvPr/>
      </p:nvGrpSpPr>
      <p:grpSpPr>
        <a:xfrm>
          <a:off x="0" y="0"/>
          <a:ext cx="0" cy="0"/>
          <a:chOff x="0" y="0"/>
          <a:chExt cx="0" cy="0"/>
        </a:xfrm>
      </p:grpSpPr>
      <p:sp>
        <p:nvSpPr>
          <p:cNvPr id="267" name="Google Shape;267;p6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8" name="Google Shape;268;p62"/>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269" name="Shape 269"/>
        <p:cNvGrpSpPr/>
        <p:nvPr/>
      </p:nvGrpSpPr>
      <p:grpSpPr>
        <a:xfrm>
          <a:off x="0" y="0"/>
          <a:ext cx="0" cy="0"/>
          <a:chOff x="0" y="0"/>
          <a:chExt cx="0" cy="0"/>
        </a:xfrm>
      </p:grpSpPr>
      <p:sp>
        <p:nvSpPr>
          <p:cNvPr id="270" name="Google Shape;270;p6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1" name="Google Shape;271;p63"/>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1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2" name="Google Shape;272;p63"/>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3" name="Google Shape;273;p63"/>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4" name="Google Shape;274;p63"/>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5" name="Google Shape;275;p63"/>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63"/>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63"/>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278" name="Shape 278"/>
        <p:cNvGrpSpPr/>
        <p:nvPr/>
      </p:nvGrpSpPr>
      <p:grpSpPr>
        <a:xfrm>
          <a:off x="0" y="0"/>
          <a:ext cx="0" cy="0"/>
          <a:chOff x="0" y="0"/>
          <a:chExt cx="0" cy="0"/>
        </a:xfrm>
      </p:grpSpPr>
      <p:sp>
        <p:nvSpPr>
          <p:cNvPr id="279" name="Google Shape;279;p64"/>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80" name="Google Shape;280;p64"/>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81" name="Google Shape;281;p6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282" name="Shape 282"/>
        <p:cNvGrpSpPr/>
        <p:nvPr/>
      </p:nvGrpSpPr>
      <p:grpSpPr>
        <a:xfrm>
          <a:off x="0" y="0"/>
          <a:ext cx="0" cy="0"/>
          <a:chOff x="0" y="0"/>
          <a:chExt cx="0" cy="0"/>
        </a:xfrm>
      </p:grpSpPr>
      <p:sp>
        <p:nvSpPr>
          <p:cNvPr id="283" name="Google Shape;283;p65"/>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84" name="Google Shape;284;p65"/>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285" name="Google Shape;285;p65"/>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86" name="Google Shape;286;p65"/>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287" name="Google Shape;287;p65"/>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88" name="Google Shape;288;p65"/>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89" name="Google Shape;289;p65"/>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90" name="Google Shape;290;p65"/>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91" name="Google Shape;291;p65"/>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92" name="Google Shape;292;p65"/>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93" name="Google Shape;293;p65"/>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294" name="Google Shape;294;p65"/>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295" name="Google Shape;295;p65"/>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10">
    <p:spTree>
      <p:nvGrpSpPr>
        <p:cNvPr id="296" name="Shape 296"/>
        <p:cNvGrpSpPr/>
        <p:nvPr/>
      </p:nvGrpSpPr>
      <p:grpSpPr>
        <a:xfrm>
          <a:off x="0" y="0"/>
          <a:ext cx="0" cy="0"/>
          <a:chOff x="0" y="0"/>
          <a:chExt cx="0" cy="0"/>
        </a:xfrm>
      </p:grpSpPr>
      <p:sp>
        <p:nvSpPr>
          <p:cNvPr id="297" name="Google Shape;297;p6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98" name="Google Shape;298;p6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 name="Shape 302"/>
        <p:cNvGrpSpPr/>
        <p:nvPr/>
      </p:nvGrpSpPr>
      <p:grpSpPr>
        <a:xfrm>
          <a:off x="0" y="0"/>
          <a:ext cx="0" cy="0"/>
          <a:chOff x="0" y="0"/>
          <a:chExt cx="0" cy="0"/>
        </a:xfrm>
      </p:grpSpPr>
      <p:pic>
        <p:nvPicPr>
          <p:cNvPr id="303" name="Google Shape;303;p68"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304" name="Google Shape;304;p68"/>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305" name="Google Shape;305;p68"/>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306" name="Google Shape;306;p68"/>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307" name="Google Shape;307;p68"/>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08" name="Google Shape;308;p68"/>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309" name="Shape 309"/>
        <p:cNvGrpSpPr/>
        <p:nvPr/>
      </p:nvGrpSpPr>
      <p:grpSpPr>
        <a:xfrm>
          <a:off x="0" y="0"/>
          <a:ext cx="0" cy="0"/>
          <a:chOff x="0" y="0"/>
          <a:chExt cx="0" cy="0"/>
        </a:xfrm>
      </p:grpSpPr>
      <p:pic>
        <p:nvPicPr>
          <p:cNvPr id="310" name="Google Shape;310;p69"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311" name="Google Shape;311;p69"/>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312" name="Google Shape;312;p69"/>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13" name="Google Shape;313;p69"/>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314" name="Shape 314"/>
        <p:cNvGrpSpPr/>
        <p:nvPr/>
      </p:nvGrpSpPr>
      <p:grpSpPr>
        <a:xfrm>
          <a:off x="0" y="0"/>
          <a:ext cx="0" cy="0"/>
          <a:chOff x="0" y="0"/>
          <a:chExt cx="0" cy="0"/>
        </a:xfrm>
      </p:grpSpPr>
      <p:pic>
        <p:nvPicPr>
          <p:cNvPr id="315" name="Google Shape;315;p70"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316" name="Google Shape;316;p70"/>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317" name="Shape 317"/>
        <p:cNvGrpSpPr/>
        <p:nvPr/>
      </p:nvGrpSpPr>
      <p:grpSpPr>
        <a:xfrm>
          <a:off x="0" y="0"/>
          <a:ext cx="0" cy="0"/>
          <a:chOff x="0" y="0"/>
          <a:chExt cx="0" cy="0"/>
        </a:xfrm>
      </p:grpSpPr>
      <p:grpSp>
        <p:nvGrpSpPr>
          <p:cNvPr id="318" name="Google Shape;318;p71"/>
          <p:cNvGrpSpPr/>
          <p:nvPr/>
        </p:nvGrpSpPr>
        <p:grpSpPr>
          <a:xfrm>
            <a:off x="0" y="0"/>
            <a:ext cx="9143998" cy="5714776"/>
            <a:chOff x="0" y="-2"/>
            <a:chExt cx="10973237" cy="6858005"/>
          </a:xfrm>
        </p:grpSpPr>
        <p:pic>
          <p:nvPicPr>
            <p:cNvPr id="319" name="Google Shape;319;p71"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320" name="Google Shape;320;p71"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321" name="Google Shape;321;p71"/>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322" name="Google Shape;322;p71"/>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323" name="Google Shape;323;p71"/>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 name="Shape 324"/>
        <p:cNvGrpSpPr/>
        <p:nvPr/>
      </p:nvGrpSpPr>
      <p:grpSpPr>
        <a:xfrm>
          <a:off x="0" y="0"/>
          <a:ext cx="0" cy="0"/>
          <a:chOff x="0" y="0"/>
          <a:chExt cx="0" cy="0"/>
        </a:xfrm>
      </p:grpSpPr>
      <p:sp>
        <p:nvSpPr>
          <p:cNvPr id="325" name="Google Shape;325;p72"/>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326" name="Google Shape;326;p72"/>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27" name="Shape 327"/>
        <p:cNvGrpSpPr/>
        <p:nvPr/>
      </p:nvGrpSpPr>
      <p:grpSpPr>
        <a:xfrm>
          <a:off x="0" y="0"/>
          <a:ext cx="0" cy="0"/>
          <a:chOff x="0" y="0"/>
          <a:chExt cx="0" cy="0"/>
        </a:xfrm>
      </p:grpSpPr>
      <p:sp>
        <p:nvSpPr>
          <p:cNvPr id="328" name="Google Shape;328;p73"/>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29" name="Google Shape;329;p73"/>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330" name="Google Shape;330;p7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7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33" name="Shape 333"/>
        <p:cNvGrpSpPr/>
        <p:nvPr/>
      </p:nvGrpSpPr>
      <p:grpSpPr>
        <a:xfrm>
          <a:off x="0" y="0"/>
          <a:ext cx="0" cy="0"/>
          <a:chOff x="0" y="0"/>
          <a:chExt cx="0" cy="0"/>
        </a:xfrm>
      </p:grpSpPr>
      <p:sp>
        <p:nvSpPr>
          <p:cNvPr id="334" name="Google Shape;334;p7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335" name="Google Shape;335;p75"/>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76"/>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338" name="Shape 338"/>
        <p:cNvGrpSpPr/>
        <p:nvPr/>
      </p:nvGrpSpPr>
      <p:grpSpPr>
        <a:xfrm>
          <a:off x="0" y="0"/>
          <a:ext cx="0" cy="0"/>
          <a:chOff x="0" y="0"/>
          <a:chExt cx="0" cy="0"/>
        </a:xfrm>
      </p:grpSpPr>
      <p:sp>
        <p:nvSpPr>
          <p:cNvPr id="339" name="Google Shape;339;p77"/>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7"/>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341" name="Google Shape;341;p77"/>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342" name="Google Shape;342;p77"/>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 name="Shape 343"/>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344" name="Shape 344"/>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345" name="Shape 345"/>
        <p:cNvGrpSpPr/>
        <p:nvPr/>
      </p:nvGrpSpPr>
      <p:grpSpPr>
        <a:xfrm>
          <a:off x="0" y="0"/>
          <a:ext cx="0" cy="0"/>
          <a:chOff x="0" y="0"/>
          <a:chExt cx="0" cy="0"/>
        </a:xfrm>
      </p:grpSpPr>
      <p:sp>
        <p:nvSpPr>
          <p:cNvPr id="346" name="Google Shape;346;p80"/>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47" name="Google Shape;347;p80"/>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48" name="Google Shape;348;p80"/>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49" name="Google Shape;349;p80"/>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350" name="Shape 350"/>
        <p:cNvGrpSpPr/>
        <p:nvPr/>
      </p:nvGrpSpPr>
      <p:grpSpPr>
        <a:xfrm>
          <a:off x="0" y="0"/>
          <a:ext cx="0" cy="0"/>
          <a:chOff x="0" y="0"/>
          <a:chExt cx="0" cy="0"/>
        </a:xfrm>
      </p:grpSpPr>
      <p:sp>
        <p:nvSpPr>
          <p:cNvPr id="351" name="Google Shape;351;p81"/>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52" name="Google Shape;352;p81"/>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53" name="Google Shape;353;p81"/>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54" name="Google Shape;354;p81"/>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55" name="Google Shape;355;p81"/>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9" name="Shape 39"/>
        <p:cNvGrpSpPr/>
        <p:nvPr/>
      </p:nvGrpSpPr>
      <p:grpSpPr>
        <a:xfrm>
          <a:off x="0" y="0"/>
          <a:ext cx="0" cy="0"/>
          <a:chOff x="0" y="0"/>
          <a:chExt cx="0" cy="0"/>
        </a:xfrm>
      </p:grpSpPr>
      <p:sp>
        <p:nvSpPr>
          <p:cNvPr id="40" name="Google Shape;40;p9"/>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1" name="Google Shape;41;p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356" name="Shape 356"/>
        <p:cNvGrpSpPr/>
        <p:nvPr/>
      </p:nvGrpSpPr>
      <p:grpSpPr>
        <a:xfrm>
          <a:off x="0" y="0"/>
          <a:ext cx="0" cy="0"/>
          <a:chOff x="0" y="0"/>
          <a:chExt cx="0" cy="0"/>
        </a:xfrm>
      </p:grpSpPr>
      <p:sp>
        <p:nvSpPr>
          <p:cNvPr id="357" name="Google Shape;357;p82"/>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358" name="Google Shape;358;p82"/>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359" name="Shape 359"/>
        <p:cNvGrpSpPr/>
        <p:nvPr/>
      </p:nvGrpSpPr>
      <p:grpSpPr>
        <a:xfrm>
          <a:off x="0" y="0"/>
          <a:ext cx="0" cy="0"/>
          <a:chOff x="0" y="0"/>
          <a:chExt cx="0" cy="0"/>
        </a:xfrm>
      </p:grpSpPr>
      <p:sp>
        <p:nvSpPr>
          <p:cNvPr id="360" name="Google Shape;360;p83"/>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61" name="Google Shape;361;p83"/>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362" name="Shape 362"/>
        <p:cNvGrpSpPr/>
        <p:nvPr/>
      </p:nvGrpSpPr>
      <p:grpSpPr>
        <a:xfrm>
          <a:off x="0" y="0"/>
          <a:ext cx="0" cy="0"/>
          <a:chOff x="0" y="0"/>
          <a:chExt cx="0" cy="0"/>
        </a:xfrm>
      </p:grpSpPr>
      <p:sp>
        <p:nvSpPr>
          <p:cNvPr id="363" name="Google Shape;363;p84"/>
          <p:cNvSpPr/>
          <p:nvPr>
            <p:ph idx="2" type="pic"/>
          </p:nvPr>
        </p:nvSpPr>
        <p:spPr>
          <a:xfrm>
            <a:off x="76200" y="91667"/>
            <a:ext cx="4495800" cy="5531700"/>
          </a:xfrm>
          <a:prstGeom prst="roundRect">
            <a:avLst>
              <a:gd fmla="val 16667" name="adj"/>
            </a:avLst>
          </a:prstGeom>
          <a:noFill/>
          <a:ln>
            <a:noFill/>
          </a:ln>
        </p:spPr>
      </p:sp>
      <p:sp>
        <p:nvSpPr>
          <p:cNvPr id="364" name="Google Shape;364;p84"/>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65" name="Google Shape;365;p84"/>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66" name="Google Shape;366;p84"/>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367" name="Shape 367"/>
        <p:cNvGrpSpPr/>
        <p:nvPr/>
      </p:nvGrpSpPr>
      <p:grpSpPr>
        <a:xfrm>
          <a:off x="0" y="0"/>
          <a:ext cx="0" cy="0"/>
          <a:chOff x="0" y="0"/>
          <a:chExt cx="0" cy="0"/>
        </a:xfrm>
      </p:grpSpPr>
      <p:sp>
        <p:nvSpPr>
          <p:cNvPr id="368" name="Google Shape;368;p85"/>
          <p:cNvSpPr/>
          <p:nvPr>
            <p:ph idx="2" type="pic"/>
          </p:nvPr>
        </p:nvSpPr>
        <p:spPr>
          <a:xfrm>
            <a:off x="4572000" y="91667"/>
            <a:ext cx="4495800" cy="5531700"/>
          </a:xfrm>
          <a:prstGeom prst="roundRect">
            <a:avLst>
              <a:gd fmla="val 16667" name="adj"/>
            </a:avLst>
          </a:prstGeom>
          <a:noFill/>
          <a:ln>
            <a:noFill/>
          </a:ln>
        </p:spPr>
      </p:sp>
      <p:sp>
        <p:nvSpPr>
          <p:cNvPr id="369" name="Google Shape;369;p85"/>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70" name="Google Shape;370;p85"/>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71" name="Google Shape;371;p85"/>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372" name="Shape 372"/>
        <p:cNvGrpSpPr/>
        <p:nvPr/>
      </p:nvGrpSpPr>
      <p:grpSpPr>
        <a:xfrm>
          <a:off x="0" y="0"/>
          <a:ext cx="0" cy="0"/>
          <a:chOff x="0" y="0"/>
          <a:chExt cx="0" cy="0"/>
        </a:xfrm>
      </p:grpSpPr>
      <p:sp>
        <p:nvSpPr>
          <p:cNvPr id="373" name="Google Shape;373;p86"/>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74" name="Google Shape;374;p86"/>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75" name="Google Shape;375;p86"/>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376" name="Shape 376"/>
        <p:cNvGrpSpPr/>
        <p:nvPr/>
      </p:nvGrpSpPr>
      <p:grpSpPr>
        <a:xfrm>
          <a:off x="0" y="0"/>
          <a:ext cx="0" cy="0"/>
          <a:chOff x="0" y="0"/>
          <a:chExt cx="0" cy="0"/>
        </a:xfrm>
      </p:grpSpPr>
      <p:sp>
        <p:nvSpPr>
          <p:cNvPr id="377" name="Google Shape;377;p87"/>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378" name="Google Shape;378;p87"/>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79" name="Google Shape;379;p87"/>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380" name="Shape 380"/>
        <p:cNvGrpSpPr/>
        <p:nvPr/>
      </p:nvGrpSpPr>
      <p:grpSpPr>
        <a:xfrm>
          <a:off x="0" y="0"/>
          <a:ext cx="0" cy="0"/>
          <a:chOff x="0" y="0"/>
          <a:chExt cx="0" cy="0"/>
        </a:xfrm>
      </p:grpSpPr>
      <p:sp>
        <p:nvSpPr>
          <p:cNvPr id="381" name="Google Shape;381;p8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82" name="Google Shape;382;p8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383" name="Shape 383"/>
        <p:cNvGrpSpPr/>
        <p:nvPr/>
      </p:nvGrpSpPr>
      <p:grpSpPr>
        <a:xfrm>
          <a:off x="0" y="0"/>
          <a:ext cx="0" cy="0"/>
          <a:chOff x="0" y="0"/>
          <a:chExt cx="0" cy="0"/>
        </a:xfrm>
      </p:grpSpPr>
      <p:sp>
        <p:nvSpPr>
          <p:cNvPr id="384" name="Google Shape;384;p89"/>
          <p:cNvSpPr/>
          <p:nvPr>
            <p:ph idx="2" type="pic"/>
          </p:nvPr>
        </p:nvSpPr>
        <p:spPr>
          <a:xfrm>
            <a:off x="0" y="2900000"/>
            <a:ext cx="9144000" cy="2814900"/>
          </a:xfrm>
          <a:prstGeom prst="roundRect">
            <a:avLst>
              <a:gd fmla="val 1254" name="adj"/>
            </a:avLst>
          </a:prstGeom>
          <a:noFill/>
          <a:ln>
            <a:noFill/>
          </a:ln>
        </p:spPr>
      </p:sp>
      <p:sp>
        <p:nvSpPr>
          <p:cNvPr id="385" name="Google Shape;385;p89"/>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86" name="Google Shape;386;p89"/>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87" name="Google Shape;387;p89"/>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90"/>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390" name="Google Shape;390;p90"/>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391" name="Shape 391"/>
        <p:cNvGrpSpPr/>
        <p:nvPr/>
      </p:nvGrpSpPr>
      <p:grpSpPr>
        <a:xfrm>
          <a:off x="0" y="0"/>
          <a:ext cx="0" cy="0"/>
          <a:chOff x="0" y="0"/>
          <a:chExt cx="0" cy="0"/>
        </a:xfrm>
      </p:grpSpPr>
      <p:sp>
        <p:nvSpPr>
          <p:cNvPr id="392" name="Google Shape;392;p91"/>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93" name="Google Shape;393;p91"/>
          <p:cNvSpPr/>
          <p:nvPr>
            <p:ph idx="2" type="pic"/>
          </p:nvPr>
        </p:nvSpPr>
        <p:spPr>
          <a:xfrm>
            <a:off x="0" y="0"/>
            <a:ext cx="9144000" cy="2814900"/>
          </a:xfrm>
          <a:prstGeom prst="roundRect">
            <a:avLst>
              <a:gd fmla="val 1254" name="adj"/>
            </a:avLst>
          </a:prstGeom>
          <a:noFill/>
          <a:ln>
            <a:noFill/>
          </a:ln>
        </p:spPr>
      </p:sp>
      <p:sp>
        <p:nvSpPr>
          <p:cNvPr id="394" name="Google Shape;394;p91"/>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95" name="Google Shape;395;p91"/>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96" name="Google Shape;396;p91"/>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type="title"/>
          </p:nvPr>
        </p:nvSpPr>
        <p:spPr>
          <a:xfrm>
            <a:off x="1378150" y="500167"/>
            <a:ext cx="6387600" cy="47067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397" name="Shape 397"/>
        <p:cNvGrpSpPr/>
        <p:nvPr/>
      </p:nvGrpSpPr>
      <p:grpSpPr>
        <a:xfrm>
          <a:off x="0" y="0"/>
          <a:ext cx="0" cy="0"/>
          <a:chOff x="0" y="0"/>
          <a:chExt cx="0" cy="0"/>
        </a:xfrm>
      </p:grpSpPr>
      <p:sp>
        <p:nvSpPr>
          <p:cNvPr id="398" name="Google Shape;398;p92"/>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399" name="Google Shape;399;p92"/>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00" name="Google Shape;400;p92"/>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01" name="Google Shape;401;p92"/>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02" name="Google Shape;402;p92"/>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03" name="Google Shape;403;p92"/>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04" name="Google Shape;404;p92"/>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405" name="Shape 405"/>
        <p:cNvGrpSpPr/>
        <p:nvPr/>
      </p:nvGrpSpPr>
      <p:grpSpPr>
        <a:xfrm>
          <a:off x="0" y="0"/>
          <a:ext cx="0" cy="0"/>
          <a:chOff x="0" y="0"/>
          <a:chExt cx="0" cy="0"/>
        </a:xfrm>
      </p:grpSpPr>
      <p:sp>
        <p:nvSpPr>
          <p:cNvPr id="406" name="Google Shape;406;p93"/>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07" name="Google Shape;407;p93"/>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408" name="Google Shape;408;p93"/>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409" name="Google Shape;409;p93"/>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0" name="Google Shape;410;p93"/>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411" name="Shape 411"/>
        <p:cNvGrpSpPr/>
        <p:nvPr/>
      </p:nvGrpSpPr>
      <p:grpSpPr>
        <a:xfrm>
          <a:off x="0" y="0"/>
          <a:ext cx="0" cy="0"/>
          <a:chOff x="0" y="0"/>
          <a:chExt cx="0" cy="0"/>
        </a:xfrm>
      </p:grpSpPr>
      <p:sp>
        <p:nvSpPr>
          <p:cNvPr id="412" name="Google Shape;412;p94"/>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13" name="Google Shape;413;p94"/>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4" name="Google Shape;414;p94"/>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5" name="Google Shape;415;p94"/>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6" name="Google Shape;416;p94"/>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417" name="Google Shape;417;p94"/>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18" name="Google Shape;418;p94"/>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19" name="Google Shape;419;p94"/>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20" name="Google Shape;420;p94"/>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21" name="Google Shape;421;p94"/>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422" name="Shape 422"/>
        <p:cNvGrpSpPr/>
        <p:nvPr/>
      </p:nvGrpSpPr>
      <p:grpSpPr>
        <a:xfrm>
          <a:off x="0" y="0"/>
          <a:ext cx="0" cy="0"/>
          <a:chOff x="0" y="0"/>
          <a:chExt cx="0" cy="0"/>
        </a:xfrm>
      </p:grpSpPr>
      <p:pic>
        <p:nvPicPr>
          <p:cNvPr id="423" name="Google Shape;423;p95"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424" name="Google Shape;424;p95"/>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425" name="Shape 425"/>
        <p:cNvGrpSpPr/>
        <p:nvPr/>
      </p:nvGrpSpPr>
      <p:grpSpPr>
        <a:xfrm>
          <a:off x="0" y="0"/>
          <a:ext cx="0" cy="0"/>
          <a:chOff x="0" y="0"/>
          <a:chExt cx="0" cy="0"/>
        </a:xfrm>
      </p:grpSpPr>
      <p:sp>
        <p:nvSpPr>
          <p:cNvPr id="426" name="Google Shape;426;p96"/>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427" name="Google Shape;427;p96"/>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8" name="Google Shape;428;p96"/>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429" name="Shape 429"/>
        <p:cNvGrpSpPr/>
        <p:nvPr/>
      </p:nvGrpSpPr>
      <p:grpSpPr>
        <a:xfrm>
          <a:off x="0" y="0"/>
          <a:ext cx="0" cy="0"/>
          <a:chOff x="0" y="0"/>
          <a:chExt cx="0" cy="0"/>
        </a:xfrm>
      </p:grpSpPr>
      <p:sp>
        <p:nvSpPr>
          <p:cNvPr id="430" name="Google Shape;430;p97"/>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431" name="Google Shape;431;p9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32" name="Google Shape;432;p97"/>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433" name="Shape 433"/>
        <p:cNvGrpSpPr/>
        <p:nvPr/>
      </p:nvGrpSpPr>
      <p:grpSpPr>
        <a:xfrm>
          <a:off x="0" y="0"/>
          <a:ext cx="0" cy="0"/>
          <a:chOff x="0" y="0"/>
          <a:chExt cx="0" cy="0"/>
        </a:xfrm>
      </p:grpSpPr>
      <p:pic>
        <p:nvPicPr>
          <p:cNvPr id="434" name="Google Shape;434;p98"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435" name="Google Shape;435;p98"/>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36" name="Google Shape;436;p98"/>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437" name="Shape 437"/>
        <p:cNvGrpSpPr/>
        <p:nvPr/>
      </p:nvGrpSpPr>
      <p:grpSpPr>
        <a:xfrm>
          <a:off x="0" y="0"/>
          <a:ext cx="0" cy="0"/>
          <a:chOff x="0" y="0"/>
          <a:chExt cx="0" cy="0"/>
        </a:xfrm>
      </p:grpSpPr>
      <p:pic>
        <p:nvPicPr>
          <p:cNvPr id="438" name="Google Shape;438;p99"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439" name="Google Shape;439;p99"/>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440" name="Google Shape;440;p99"/>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441" name="Google Shape;441;p99"/>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42" name="Google Shape;442;p99"/>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443" name="Google Shape;443;p99"/>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444" name="Shape 444"/>
        <p:cNvGrpSpPr/>
        <p:nvPr/>
      </p:nvGrpSpPr>
      <p:grpSpPr>
        <a:xfrm>
          <a:off x="0" y="0"/>
          <a:ext cx="0" cy="0"/>
          <a:chOff x="0" y="0"/>
          <a:chExt cx="0" cy="0"/>
        </a:xfrm>
      </p:grpSpPr>
      <p:sp>
        <p:nvSpPr>
          <p:cNvPr id="445" name="Google Shape;445;p10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46" name="Google Shape;446;p100"/>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47" name="Google Shape;447;p100"/>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448" name="Google Shape;448;p10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49" name="Google Shape;449;p100"/>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0" name="Google Shape;450;p100"/>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451" name="Google Shape;451;p100"/>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2" name="Google Shape;452;p100"/>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453" name="Google Shape;453;p100"/>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4" name="Google Shape;454;p100"/>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455" name="Shape 455"/>
        <p:cNvGrpSpPr/>
        <p:nvPr/>
      </p:nvGrpSpPr>
      <p:grpSpPr>
        <a:xfrm>
          <a:off x="0" y="0"/>
          <a:ext cx="0" cy="0"/>
          <a:chOff x="0" y="0"/>
          <a:chExt cx="0" cy="0"/>
        </a:xfrm>
      </p:grpSpPr>
      <p:sp>
        <p:nvSpPr>
          <p:cNvPr id="456" name="Google Shape;456;p10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57" name="Google Shape;457;p101"/>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8" name="Google Shape;458;p101"/>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9" name="Google Shape;459;p101"/>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60" name="Google Shape;460;p101"/>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61" name="Google Shape;461;p101"/>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62" name="Google Shape;462;p101"/>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63" name="Google Shape;463;p101"/>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theme" Target="../theme/theme2.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5.xml"/><Relationship Id="rId84" Type="http://schemas.openxmlformats.org/officeDocument/2006/relationships/slideLayout" Target="../slideLayouts/slideLayout149.xml"/><Relationship Id="rId83" Type="http://schemas.openxmlformats.org/officeDocument/2006/relationships/slideLayout" Target="../slideLayouts/slideLayout148.xml"/><Relationship Id="rId42" Type="http://schemas.openxmlformats.org/officeDocument/2006/relationships/slideLayout" Target="../slideLayouts/slideLayout107.xml"/><Relationship Id="rId86" Type="http://schemas.openxmlformats.org/officeDocument/2006/relationships/slideLayout" Target="../slideLayouts/slideLayout151.xml"/><Relationship Id="rId41" Type="http://schemas.openxmlformats.org/officeDocument/2006/relationships/slideLayout" Target="../slideLayouts/slideLayout106.xml"/><Relationship Id="rId85" Type="http://schemas.openxmlformats.org/officeDocument/2006/relationships/slideLayout" Target="../slideLayouts/slideLayout150.xml"/><Relationship Id="rId44" Type="http://schemas.openxmlformats.org/officeDocument/2006/relationships/slideLayout" Target="../slideLayouts/slideLayout109.xml"/><Relationship Id="rId88" Type="http://schemas.openxmlformats.org/officeDocument/2006/relationships/slideLayout" Target="../slideLayouts/slideLayout153.xml"/><Relationship Id="rId43" Type="http://schemas.openxmlformats.org/officeDocument/2006/relationships/slideLayout" Target="../slideLayouts/slideLayout108.xml"/><Relationship Id="rId87" Type="http://schemas.openxmlformats.org/officeDocument/2006/relationships/slideLayout" Target="../slideLayouts/slideLayout152.xml"/><Relationship Id="rId46" Type="http://schemas.openxmlformats.org/officeDocument/2006/relationships/slideLayout" Target="../slideLayouts/slideLayout111.xml"/><Relationship Id="rId45" Type="http://schemas.openxmlformats.org/officeDocument/2006/relationships/slideLayout" Target="../slideLayouts/slideLayout110.xml"/><Relationship Id="rId89" Type="http://schemas.openxmlformats.org/officeDocument/2006/relationships/slideLayout" Target="../slideLayouts/slideLayout154.xml"/><Relationship Id="rId80" Type="http://schemas.openxmlformats.org/officeDocument/2006/relationships/slideLayout" Target="../slideLayouts/slideLayout145.xml"/><Relationship Id="rId82" Type="http://schemas.openxmlformats.org/officeDocument/2006/relationships/slideLayout" Target="../slideLayouts/slideLayout147.xml"/><Relationship Id="rId81" Type="http://schemas.openxmlformats.org/officeDocument/2006/relationships/slideLayout" Target="../slideLayouts/slideLayout146.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48" Type="http://schemas.openxmlformats.org/officeDocument/2006/relationships/slideLayout" Target="../slideLayouts/slideLayout113.xml"/><Relationship Id="rId47" Type="http://schemas.openxmlformats.org/officeDocument/2006/relationships/slideLayout" Target="../slideLayouts/slideLayout112.xml"/><Relationship Id="rId49" Type="http://schemas.openxmlformats.org/officeDocument/2006/relationships/slideLayout" Target="../slideLayouts/slideLayout114.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73" Type="http://schemas.openxmlformats.org/officeDocument/2006/relationships/slideLayout" Target="../slideLayouts/slideLayout138.xml"/><Relationship Id="rId72" Type="http://schemas.openxmlformats.org/officeDocument/2006/relationships/slideLayout" Target="../slideLayouts/slideLayout137.xml"/><Relationship Id="rId31" Type="http://schemas.openxmlformats.org/officeDocument/2006/relationships/slideLayout" Target="../slideLayouts/slideLayout96.xml"/><Relationship Id="rId75" Type="http://schemas.openxmlformats.org/officeDocument/2006/relationships/slideLayout" Target="../slideLayouts/slideLayout140.xml"/><Relationship Id="rId30" Type="http://schemas.openxmlformats.org/officeDocument/2006/relationships/slideLayout" Target="../slideLayouts/slideLayout95.xml"/><Relationship Id="rId74" Type="http://schemas.openxmlformats.org/officeDocument/2006/relationships/slideLayout" Target="../slideLayouts/slideLayout139.xml"/><Relationship Id="rId33" Type="http://schemas.openxmlformats.org/officeDocument/2006/relationships/slideLayout" Target="../slideLayouts/slideLayout98.xml"/><Relationship Id="rId77" Type="http://schemas.openxmlformats.org/officeDocument/2006/relationships/slideLayout" Target="../slideLayouts/slideLayout142.xml"/><Relationship Id="rId32" Type="http://schemas.openxmlformats.org/officeDocument/2006/relationships/slideLayout" Target="../slideLayouts/slideLayout97.xml"/><Relationship Id="rId76" Type="http://schemas.openxmlformats.org/officeDocument/2006/relationships/slideLayout" Target="../slideLayouts/slideLayout141.xml"/><Relationship Id="rId35" Type="http://schemas.openxmlformats.org/officeDocument/2006/relationships/slideLayout" Target="../slideLayouts/slideLayout100.xml"/><Relationship Id="rId79" Type="http://schemas.openxmlformats.org/officeDocument/2006/relationships/slideLayout" Target="../slideLayouts/slideLayout144.xml"/><Relationship Id="rId34" Type="http://schemas.openxmlformats.org/officeDocument/2006/relationships/slideLayout" Target="../slideLayouts/slideLayout99.xml"/><Relationship Id="rId78" Type="http://schemas.openxmlformats.org/officeDocument/2006/relationships/slideLayout" Target="../slideLayouts/slideLayout143.xml"/><Relationship Id="rId71" Type="http://schemas.openxmlformats.org/officeDocument/2006/relationships/slideLayout" Target="../slideLayouts/slideLayout136.xml"/><Relationship Id="rId70" Type="http://schemas.openxmlformats.org/officeDocument/2006/relationships/slideLayout" Target="../slideLayouts/slideLayout135.xml"/><Relationship Id="rId37" Type="http://schemas.openxmlformats.org/officeDocument/2006/relationships/slideLayout" Target="../slideLayouts/slideLayout102.xml"/><Relationship Id="rId36" Type="http://schemas.openxmlformats.org/officeDocument/2006/relationships/slideLayout" Target="../slideLayouts/slideLayout101.xml"/><Relationship Id="rId39" Type="http://schemas.openxmlformats.org/officeDocument/2006/relationships/slideLayout" Target="../slideLayouts/slideLayout104.xml"/><Relationship Id="rId38" Type="http://schemas.openxmlformats.org/officeDocument/2006/relationships/slideLayout" Target="../slideLayouts/slideLayout103.xml"/><Relationship Id="rId62" Type="http://schemas.openxmlformats.org/officeDocument/2006/relationships/slideLayout" Target="../slideLayouts/slideLayout127.xml"/><Relationship Id="rId61" Type="http://schemas.openxmlformats.org/officeDocument/2006/relationships/slideLayout" Target="../slideLayouts/slideLayout126.xml"/><Relationship Id="rId20" Type="http://schemas.openxmlformats.org/officeDocument/2006/relationships/slideLayout" Target="../slideLayouts/slideLayout85.xml"/><Relationship Id="rId64" Type="http://schemas.openxmlformats.org/officeDocument/2006/relationships/slideLayout" Target="../slideLayouts/slideLayout129.xml"/><Relationship Id="rId63" Type="http://schemas.openxmlformats.org/officeDocument/2006/relationships/slideLayout" Target="../slideLayouts/slideLayout128.xml"/><Relationship Id="rId22" Type="http://schemas.openxmlformats.org/officeDocument/2006/relationships/slideLayout" Target="../slideLayouts/slideLayout87.xml"/><Relationship Id="rId66" Type="http://schemas.openxmlformats.org/officeDocument/2006/relationships/slideLayout" Target="../slideLayouts/slideLayout131.xml"/><Relationship Id="rId21" Type="http://schemas.openxmlformats.org/officeDocument/2006/relationships/slideLayout" Target="../slideLayouts/slideLayout86.xml"/><Relationship Id="rId65" Type="http://schemas.openxmlformats.org/officeDocument/2006/relationships/slideLayout" Target="../slideLayouts/slideLayout130.xml"/><Relationship Id="rId24" Type="http://schemas.openxmlformats.org/officeDocument/2006/relationships/slideLayout" Target="../slideLayouts/slideLayout89.xml"/><Relationship Id="rId68" Type="http://schemas.openxmlformats.org/officeDocument/2006/relationships/slideLayout" Target="../slideLayouts/slideLayout133.xml"/><Relationship Id="rId23" Type="http://schemas.openxmlformats.org/officeDocument/2006/relationships/slideLayout" Target="../slideLayouts/slideLayout88.xml"/><Relationship Id="rId67" Type="http://schemas.openxmlformats.org/officeDocument/2006/relationships/slideLayout" Target="../slideLayouts/slideLayout132.xml"/><Relationship Id="rId60" Type="http://schemas.openxmlformats.org/officeDocument/2006/relationships/slideLayout" Target="../slideLayouts/slideLayout125.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69" Type="http://schemas.openxmlformats.org/officeDocument/2006/relationships/slideLayout" Target="../slideLayouts/slideLayout134.xml"/><Relationship Id="rId28" Type="http://schemas.openxmlformats.org/officeDocument/2006/relationships/slideLayout" Target="../slideLayouts/slideLayout93.xml"/><Relationship Id="rId27" Type="http://schemas.openxmlformats.org/officeDocument/2006/relationships/slideLayout" Target="../slideLayouts/slideLayout92.xml"/><Relationship Id="rId29" Type="http://schemas.openxmlformats.org/officeDocument/2006/relationships/slideLayout" Target="../slideLayouts/slideLayout94.xml"/><Relationship Id="rId51" Type="http://schemas.openxmlformats.org/officeDocument/2006/relationships/slideLayout" Target="../slideLayouts/slideLayout116.xml"/><Relationship Id="rId50" Type="http://schemas.openxmlformats.org/officeDocument/2006/relationships/slideLayout" Target="../slideLayouts/slideLayout115.xml"/><Relationship Id="rId53" Type="http://schemas.openxmlformats.org/officeDocument/2006/relationships/slideLayout" Target="../slideLayouts/slideLayout118.xml"/><Relationship Id="rId52" Type="http://schemas.openxmlformats.org/officeDocument/2006/relationships/slideLayout" Target="../slideLayouts/slideLayout117.xml"/><Relationship Id="rId11" Type="http://schemas.openxmlformats.org/officeDocument/2006/relationships/slideLayout" Target="../slideLayouts/slideLayout76.xml"/><Relationship Id="rId55" Type="http://schemas.openxmlformats.org/officeDocument/2006/relationships/slideLayout" Target="../slideLayouts/slideLayout120.xml"/><Relationship Id="rId10" Type="http://schemas.openxmlformats.org/officeDocument/2006/relationships/slideLayout" Target="../slideLayouts/slideLayout75.xml"/><Relationship Id="rId54" Type="http://schemas.openxmlformats.org/officeDocument/2006/relationships/slideLayout" Target="../slideLayouts/slideLayout119.xml"/><Relationship Id="rId13" Type="http://schemas.openxmlformats.org/officeDocument/2006/relationships/slideLayout" Target="../slideLayouts/slideLayout78.xml"/><Relationship Id="rId57" Type="http://schemas.openxmlformats.org/officeDocument/2006/relationships/slideLayout" Target="../slideLayouts/slideLayout122.xml"/><Relationship Id="rId12" Type="http://schemas.openxmlformats.org/officeDocument/2006/relationships/slideLayout" Target="../slideLayouts/slideLayout77.xml"/><Relationship Id="rId56" Type="http://schemas.openxmlformats.org/officeDocument/2006/relationships/slideLayout" Target="../slideLayouts/slideLayout121.xml"/><Relationship Id="rId91" Type="http://schemas.openxmlformats.org/officeDocument/2006/relationships/theme" Target="../theme/theme1.xml"/><Relationship Id="rId90" Type="http://schemas.openxmlformats.org/officeDocument/2006/relationships/slideLayout" Target="../slideLayouts/slideLayout155.xml"/><Relationship Id="rId15" Type="http://schemas.openxmlformats.org/officeDocument/2006/relationships/slideLayout" Target="../slideLayouts/slideLayout80.xml"/><Relationship Id="rId59" Type="http://schemas.openxmlformats.org/officeDocument/2006/relationships/slideLayout" Target="../slideLayouts/slideLayout124.xml"/><Relationship Id="rId14" Type="http://schemas.openxmlformats.org/officeDocument/2006/relationships/slideLayout" Target="../slideLayouts/slideLayout79.xml"/><Relationship Id="rId58" Type="http://schemas.openxmlformats.org/officeDocument/2006/relationships/slideLayout" Target="../slideLayouts/slideLayout123.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95.xml"/><Relationship Id="rId84" Type="http://schemas.openxmlformats.org/officeDocument/2006/relationships/slideLayout" Target="../slideLayouts/slideLayout239.xml"/><Relationship Id="rId83" Type="http://schemas.openxmlformats.org/officeDocument/2006/relationships/slideLayout" Target="../slideLayouts/slideLayout238.xml"/><Relationship Id="rId42" Type="http://schemas.openxmlformats.org/officeDocument/2006/relationships/slideLayout" Target="../slideLayouts/slideLayout197.xml"/><Relationship Id="rId86" Type="http://schemas.openxmlformats.org/officeDocument/2006/relationships/slideLayout" Target="../slideLayouts/slideLayout241.xml"/><Relationship Id="rId41" Type="http://schemas.openxmlformats.org/officeDocument/2006/relationships/slideLayout" Target="../slideLayouts/slideLayout196.xml"/><Relationship Id="rId85" Type="http://schemas.openxmlformats.org/officeDocument/2006/relationships/slideLayout" Target="../slideLayouts/slideLayout240.xml"/><Relationship Id="rId44" Type="http://schemas.openxmlformats.org/officeDocument/2006/relationships/slideLayout" Target="../slideLayouts/slideLayout199.xml"/><Relationship Id="rId88" Type="http://schemas.openxmlformats.org/officeDocument/2006/relationships/slideLayout" Target="../slideLayouts/slideLayout243.xml"/><Relationship Id="rId43" Type="http://schemas.openxmlformats.org/officeDocument/2006/relationships/slideLayout" Target="../slideLayouts/slideLayout198.xml"/><Relationship Id="rId87" Type="http://schemas.openxmlformats.org/officeDocument/2006/relationships/slideLayout" Target="../slideLayouts/slideLayout242.xml"/><Relationship Id="rId46" Type="http://schemas.openxmlformats.org/officeDocument/2006/relationships/slideLayout" Target="../slideLayouts/slideLayout201.xml"/><Relationship Id="rId45" Type="http://schemas.openxmlformats.org/officeDocument/2006/relationships/slideLayout" Target="../slideLayouts/slideLayout200.xml"/><Relationship Id="rId89" Type="http://schemas.openxmlformats.org/officeDocument/2006/relationships/theme" Target="../theme/theme4.xml"/><Relationship Id="rId80" Type="http://schemas.openxmlformats.org/officeDocument/2006/relationships/slideLayout" Target="../slideLayouts/slideLayout235.xml"/><Relationship Id="rId82" Type="http://schemas.openxmlformats.org/officeDocument/2006/relationships/slideLayout" Target="../slideLayouts/slideLayout237.xml"/><Relationship Id="rId81" Type="http://schemas.openxmlformats.org/officeDocument/2006/relationships/slideLayout" Target="../slideLayouts/slideLayout236.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48" Type="http://schemas.openxmlformats.org/officeDocument/2006/relationships/slideLayout" Target="../slideLayouts/slideLayout203.xml"/><Relationship Id="rId47" Type="http://schemas.openxmlformats.org/officeDocument/2006/relationships/slideLayout" Target="../slideLayouts/slideLayout202.xml"/><Relationship Id="rId49" Type="http://schemas.openxmlformats.org/officeDocument/2006/relationships/slideLayout" Target="../slideLayouts/slideLayout204.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73" Type="http://schemas.openxmlformats.org/officeDocument/2006/relationships/slideLayout" Target="../slideLayouts/slideLayout228.xml"/><Relationship Id="rId72" Type="http://schemas.openxmlformats.org/officeDocument/2006/relationships/slideLayout" Target="../slideLayouts/slideLayout227.xml"/><Relationship Id="rId31" Type="http://schemas.openxmlformats.org/officeDocument/2006/relationships/slideLayout" Target="../slideLayouts/slideLayout186.xml"/><Relationship Id="rId75" Type="http://schemas.openxmlformats.org/officeDocument/2006/relationships/slideLayout" Target="../slideLayouts/slideLayout230.xml"/><Relationship Id="rId30" Type="http://schemas.openxmlformats.org/officeDocument/2006/relationships/slideLayout" Target="../slideLayouts/slideLayout185.xml"/><Relationship Id="rId74" Type="http://schemas.openxmlformats.org/officeDocument/2006/relationships/slideLayout" Target="../slideLayouts/slideLayout229.xml"/><Relationship Id="rId33" Type="http://schemas.openxmlformats.org/officeDocument/2006/relationships/slideLayout" Target="../slideLayouts/slideLayout188.xml"/><Relationship Id="rId77" Type="http://schemas.openxmlformats.org/officeDocument/2006/relationships/slideLayout" Target="../slideLayouts/slideLayout232.xml"/><Relationship Id="rId32" Type="http://schemas.openxmlformats.org/officeDocument/2006/relationships/slideLayout" Target="../slideLayouts/slideLayout187.xml"/><Relationship Id="rId76" Type="http://schemas.openxmlformats.org/officeDocument/2006/relationships/slideLayout" Target="../slideLayouts/slideLayout231.xml"/><Relationship Id="rId35" Type="http://schemas.openxmlformats.org/officeDocument/2006/relationships/slideLayout" Target="../slideLayouts/slideLayout190.xml"/><Relationship Id="rId79" Type="http://schemas.openxmlformats.org/officeDocument/2006/relationships/slideLayout" Target="../slideLayouts/slideLayout234.xml"/><Relationship Id="rId34" Type="http://schemas.openxmlformats.org/officeDocument/2006/relationships/slideLayout" Target="../slideLayouts/slideLayout189.xml"/><Relationship Id="rId78" Type="http://schemas.openxmlformats.org/officeDocument/2006/relationships/slideLayout" Target="../slideLayouts/slideLayout233.xml"/><Relationship Id="rId71" Type="http://schemas.openxmlformats.org/officeDocument/2006/relationships/slideLayout" Target="../slideLayouts/slideLayout226.xml"/><Relationship Id="rId70" Type="http://schemas.openxmlformats.org/officeDocument/2006/relationships/slideLayout" Target="../slideLayouts/slideLayout225.xml"/><Relationship Id="rId37" Type="http://schemas.openxmlformats.org/officeDocument/2006/relationships/slideLayout" Target="../slideLayouts/slideLayout192.xml"/><Relationship Id="rId36" Type="http://schemas.openxmlformats.org/officeDocument/2006/relationships/slideLayout" Target="../slideLayouts/slideLayout191.xml"/><Relationship Id="rId39" Type="http://schemas.openxmlformats.org/officeDocument/2006/relationships/slideLayout" Target="../slideLayouts/slideLayout194.xml"/><Relationship Id="rId38" Type="http://schemas.openxmlformats.org/officeDocument/2006/relationships/slideLayout" Target="../slideLayouts/slideLayout193.xml"/><Relationship Id="rId62" Type="http://schemas.openxmlformats.org/officeDocument/2006/relationships/slideLayout" Target="../slideLayouts/slideLayout217.xml"/><Relationship Id="rId61" Type="http://schemas.openxmlformats.org/officeDocument/2006/relationships/slideLayout" Target="../slideLayouts/slideLayout216.xml"/><Relationship Id="rId20" Type="http://schemas.openxmlformats.org/officeDocument/2006/relationships/slideLayout" Target="../slideLayouts/slideLayout175.xml"/><Relationship Id="rId64" Type="http://schemas.openxmlformats.org/officeDocument/2006/relationships/slideLayout" Target="../slideLayouts/slideLayout219.xml"/><Relationship Id="rId63" Type="http://schemas.openxmlformats.org/officeDocument/2006/relationships/slideLayout" Target="../slideLayouts/slideLayout218.xml"/><Relationship Id="rId22" Type="http://schemas.openxmlformats.org/officeDocument/2006/relationships/slideLayout" Target="../slideLayouts/slideLayout177.xml"/><Relationship Id="rId66" Type="http://schemas.openxmlformats.org/officeDocument/2006/relationships/slideLayout" Target="../slideLayouts/slideLayout221.xml"/><Relationship Id="rId21" Type="http://schemas.openxmlformats.org/officeDocument/2006/relationships/slideLayout" Target="../slideLayouts/slideLayout176.xml"/><Relationship Id="rId65" Type="http://schemas.openxmlformats.org/officeDocument/2006/relationships/slideLayout" Target="../slideLayouts/slideLayout220.xml"/><Relationship Id="rId24" Type="http://schemas.openxmlformats.org/officeDocument/2006/relationships/slideLayout" Target="../slideLayouts/slideLayout179.xml"/><Relationship Id="rId68" Type="http://schemas.openxmlformats.org/officeDocument/2006/relationships/slideLayout" Target="../slideLayouts/slideLayout223.xml"/><Relationship Id="rId23" Type="http://schemas.openxmlformats.org/officeDocument/2006/relationships/slideLayout" Target="../slideLayouts/slideLayout178.xml"/><Relationship Id="rId67" Type="http://schemas.openxmlformats.org/officeDocument/2006/relationships/slideLayout" Target="../slideLayouts/slideLayout222.xml"/><Relationship Id="rId60" Type="http://schemas.openxmlformats.org/officeDocument/2006/relationships/slideLayout" Target="../slideLayouts/slideLayout215.xml"/><Relationship Id="rId26" Type="http://schemas.openxmlformats.org/officeDocument/2006/relationships/slideLayout" Target="../slideLayouts/slideLayout181.xml"/><Relationship Id="rId25" Type="http://schemas.openxmlformats.org/officeDocument/2006/relationships/slideLayout" Target="../slideLayouts/slideLayout180.xml"/><Relationship Id="rId69" Type="http://schemas.openxmlformats.org/officeDocument/2006/relationships/slideLayout" Target="../slideLayouts/slideLayout224.xml"/><Relationship Id="rId28" Type="http://schemas.openxmlformats.org/officeDocument/2006/relationships/slideLayout" Target="../slideLayouts/slideLayout183.xml"/><Relationship Id="rId27" Type="http://schemas.openxmlformats.org/officeDocument/2006/relationships/slideLayout" Target="../slideLayouts/slideLayout182.xml"/><Relationship Id="rId29" Type="http://schemas.openxmlformats.org/officeDocument/2006/relationships/slideLayout" Target="../slideLayouts/slideLayout184.xml"/><Relationship Id="rId51" Type="http://schemas.openxmlformats.org/officeDocument/2006/relationships/slideLayout" Target="../slideLayouts/slideLayout206.xml"/><Relationship Id="rId50" Type="http://schemas.openxmlformats.org/officeDocument/2006/relationships/slideLayout" Target="../slideLayouts/slideLayout205.xml"/><Relationship Id="rId53" Type="http://schemas.openxmlformats.org/officeDocument/2006/relationships/slideLayout" Target="../slideLayouts/slideLayout208.xml"/><Relationship Id="rId52" Type="http://schemas.openxmlformats.org/officeDocument/2006/relationships/slideLayout" Target="../slideLayouts/slideLayout207.xml"/><Relationship Id="rId11" Type="http://schemas.openxmlformats.org/officeDocument/2006/relationships/slideLayout" Target="../slideLayouts/slideLayout166.xml"/><Relationship Id="rId55" Type="http://schemas.openxmlformats.org/officeDocument/2006/relationships/slideLayout" Target="../slideLayouts/slideLayout210.xml"/><Relationship Id="rId10" Type="http://schemas.openxmlformats.org/officeDocument/2006/relationships/slideLayout" Target="../slideLayouts/slideLayout165.xml"/><Relationship Id="rId54" Type="http://schemas.openxmlformats.org/officeDocument/2006/relationships/slideLayout" Target="../slideLayouts/slideLayout209.xml"/><Relationship Id="rId13" Type="http://schemas.openxmlformats.org/officeDocument/2006/relationships/slideLayout" Target="../slideLayouts/slideLayout168.xml"/><Relationship Id="rId57" Type="http://schemas.openxmlformats.org/officeDocument/2006/relationships/slideLayout" Target="../slideLayouts/slideLayout212.xml"/><Relationship Id="rId12" Type="http://schemas.openxmlformats.org/officeDocument/2006/relationships/slideLayout" Target="../slideLayouts/slideLayout167.xml"/><Relationship Id="rId56" Type="http://schemas.openxmlformats.org/officeDocument/2006/relationships/slideLayout" Target="../slideLayouts/slideLayout211.xml"/><Relationship Id="rId15" Type="http://schemas.openxmlformats.org/officeDocument/2006/relationships/slideLayout" Target="../slideLayouts/slideLayout170.xml"/><Relationship Id="rId59" Type="http://schemas.openxmlformats.org/officeDocument/2006/relationships/slideLayout" Target="../slideLayouts/slideLayout214.xml"/><Relationship Id="rId14" Type="http://schemas.openxmlformats.org/officeDocument/2006/relationships/slideLayout" Target="../slideLayouts/slideLayout169.xml"/><Relationship Id="rId58" Type="http://schemas.openxmlformats.org/officeDocument/2006/relationships/slideLayout" Target="../slideLayouts/slideLayout213.xml"/><Relationship Id="rId17" Type="http://schemas.openxmlformats.org/officeDocument/2006/relationships/slideLayout" Target="../slideLayouts/slideLayout172.xml"/><Relationship Id="rId16" Type="http://schemas.openxmlformats.org/officeDocument/2006/relationships/slideLayout" Target="../slideLayouts/slideLayout171.xml"/><Relationship Id="rId19" Type="http://schemas.openxmlformats.org/officeDocument/2006/relationships/slideLayout" Target="../slideLayouts/slideLayout174.xml"/><Relationship Id="rId18"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p:txBody>
      </p:sp>
      <p:sp>
        <p:nvSpPr>
          <p:cNvPr id="7" name="Google Shape;7;p1"/>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9" name="Shape 299"/>
        <p:cNvGrpSpPr/>
        <p:nvPr/>
      </p:nvGrpSpPr>
      <p:grpSpPr>
        <a:xfrm>
          <a:off x="0" y="0"/>
          <a:ext cx="0" cy="0"/>
          <a:chOff x="0" y="0"/>
          <a:chExt cx="0" cy="0"/>
        </a:xfrm>
      </p:grpSpPr>
      <p:sp>
        <p:nvSpPr>
          <p:cNvPr id="300" name="Google Shape;300;p67"/>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301" name="Google Shape;301;p67"/>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 id="2147483773" r:id="rId61"/>
    <p:sldLayoutId id="2147483774" r:id="rId62"/>
    <p:sldLayoutId id="2147483775" r:id="rId63"/>
    <p:sldLayoutId id="2147483776" r:id="rId64"/>
    <p:sldLayoutId id="2147483777" r:id="rId65"/>
    <p:sldLayoutId id="2147483778" r:id="rId66"/>
    <p:sldLayoutId id="2147483779" r:id="rId67"/>
    <p:sldLayoutId id="2147483780" r:id="rId68"/>
    <p:sldLayoutId id="2147483781" r:id="rId69"/>
    <p:sldLayoutId id="2147483782" r:id="rId70"/>
    <p:sldLayoutId id="2147483783" r:id="rId71"/>
    <p:sldLayoutId id="2147483784" r:id="rId72"/>
    <p:sldLayoutId id="2147483785" r:id="rId73"/>
    <p:sldLayoutId id="2147483786" r:id="rId74"/>
    <p:sldLayoutId id="2147483787" r:id="rId75"/>
    <p:sldLayoutId id="2147483788" r:id="rId76"/>
    <p:sldLayoutId id="2147483789" r:id="rId77"/>
    <p:sldLayoutId id="2147483790" r:id="rId78"/>
    <p:sldLayoutId id="2147483791" r:id="rId79"/>
    <p:sldLayoutId id="2147483792" r:id="rId80"/>
    <p:sldLayoutId id="2147483793" r:id="rId81"/>
    <p:sldLayoutId id="2147483794" r:id="rId82"/>
    <p:sldLayoutId id="2147483795" r:id="rId83"/>
    <p:sldLayoutId id="2147483796" r:id="rId84"/>
    <p:sldLayoutId id="2147483797" r:id="rId85"/>
    <p:sldLayoutId id="2147483798" r:id="rId86"/>
    <p:sldLayoutId id="2147483799" r:id="rId87"/>
    <p:sldLayoutId id="2147483800" r:id="rId88"/>
    <p:sldLayoutId id="2147483801" r:id="rId89"/>
    <p:sldLayoutId id="2147483802" r:id="rId9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2" name="Shape 702"/>
        <p:cNvGrpSpPr/>
        <p:nvPr/>
      </p:nvGrpSpPr>
      <p:grpSpPr>
        <a:xfrm>
          <a:off x="0" y="0"/>
          <a:ext cx="0" cy="0"/>
          <a:chOff x="0" y="0"/>
          <a:chExt cx="0" cy="0"/>
        </a:xfrm>
      </p:grpSpPr>
      <p:sp>
        <p:nvSpPr>
          <p:cNvPr id="703" name="Google Shape;703;p158"/>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704" name="Google Shape;704;p158"/>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6" r:id="rId34"/>
    <p:sldLayoutId id="2147483837" r:id="rId35"/>
    <p:sldLayoutId id="2147483838" r:id="rId36"/>
    <p:sldLayoutId id="2147483839" r:id="rId37"/>
    <p:sldLayoutId id="2147483840" r:id="rId38"/>
    <p:sldLayoutId id="2147483841" r:id="rId39"/>
    <p:sldLayoutId id="2147483842" r:id="rId40"/>
    <p:sldLayoutId id="2147483843" r:id="rId41"/>
    <p:sldLayoutId id="2147483844" r:id="rId42"/>
    <p:sldLayoutId id="2147483845" r:id="rId43"/>
    <p:sldLayoutId id="2147483846" r:id="rId44"/>
    <p:sldLayoutId id="2147483847" r:id="rId45"/>
    <p:sldLayoutId id="2147483848" r:id="rId46"/>
    <p:sldLayoutId id="2147483849" r:id="rId47"/>
    <p:sldLayoutId id="2147483850" r:id="rId48"/>
    <p:sldLayoutId id="2147483851" r:id="rId49"/>
    <p:sldLayoutId id="2147483852" r:id="rId50"/>
    <p:sldLayoutId id="2147483853" r:id="rId51"/>
    <p:sldLayoutId id="2147483854" r:id="rId52"/>
    <p:sldLayoutId id="2147483855" r:id="rId53"/>
    <p:sldLayoutId id="2147483856" r:id="rId54"/>
    <p:sldLayoutId id="2147483857" r:id="rId55"/>
    <p:sldLayoutId id="2147483858" r:id="rId56"/>
    <p:sldLayoutId id="2147483859" r:id="rId57"/>
    <p:sldLayoutId id="2147483860" r:id="rId58"/>
    <p:sldLayoutId id="2147483861" r:id="rId59"/>
    <p:sldLayoutId id="2147483862" r:id="rId60"/>
    <p:sldLayoutId id="2147483863" r:id="rId61"/>
    <p:sldLayoutId id="2147483864" r:id="rId62"/>
    <p:sldLayoutId id="2147483865" r:id="rId63"/>
    <p:sldLayoutId id="2147483866" r:id="rId64"/>
    <p:sldLayoutId id="2147483867" r:id="rId65"/>
    <p:sldLayoutId id="2147483868" r:id="rId66"/>
    <p:sldLayoutId id="2147483869" r:id="rId67"/>
    <p:sldLayoutId id="2147483870" r:id="rId68"/>
    <p:sldLayoutId id="2147483871" r:id="rId69"/>
    <p:sldLayoutId id="2147483872" r:id="rId70"/>
    <p:sldLayoutId id="2147483873" r:id="rId71"/>
    <p:sldLayoutId id="2147483874" r:id="rId72"/>
    <p:sldLayoutId id="2147483875" r:id="rId73"/>
    <p:sldLayoutId id="2147483876" r:id="rId74"/>
    <p:sldLayoutId id="2147483877" r:id="rId75"/>
    <p:sldLayoutId id="2147483878" r:id="rId76"/>
    <p:sldLayoutId id="2147483879" r:id="rId77"/>
    <p:sldLayoutId id="2147483880" r:id="rId78"/>
    <p:sldLayoutId id="2147483881" r:id="rId79"/>
    <p:sldLayoutId id="2147483882" r:id="rId80"/>
    <p:sldLayoutId id="2147483883" r:id="rId81"/>
    <p:sldLayoutId id="2147483884" r:id="rId82"/>
    <p:sldLayoutId id="2147483885" r:id="rId83"/>
    <p:sldLayoutId id="2147483886" r:id="rId84"/>
    <p:sldLayoutId id="2147483887" r:id="rId85"/>
    <p:sldLayoutId id="2147483888" r:id="rId86"/>
    <p:sldLayoutId id="2147483889" r:id="rId87"/>
    <p:sldLayoutId id="2147483890"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lovable.dev/" TargetMode="External"/><Relationship Id="rId4" Type="http://schemas.openxmlformats.org/officeDocument/2006/relationships/image" Target="../media/image8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9.jpg"/><Relationship Id="rId4" Type="http://schemas.openxmlformats.org/officeDocument/2006/relationships/image" Target="../media/image52.jpg"/><Relationship Id="rId5" Type="http://schemas.openxmlformats.org/officeDocument/2006/relationships/image" Target="../media/image54.jpg"/><Relationship Id="rId6" Type="http://schemas.openxmlformats.org/officeDocument/2006/relationships/image" Target="../media/image57.jpg"/><Relationship Id="rId7" Type="http://schemas.openxmlformats.org/officeDocument/2006/relationships/image" Target="../media/image5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hyperlink" Target="https://docs.google.com/document/d/1OJYZrapqPsF0ONtE6CDyPx7cS11c6cEulcNE_aHu8xk/template/preview"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xml"/><Relationship Id="rId3" Type="http://schemas.openxmlformats.org/officeDocument/2006/relationships/hyperlink" Target="https://docs.google.com/document/d/1OJYZrapqPsF0ONtE6CDyPx7cS11c6cEulcNE_aHu8xk/template/preview"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8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 Id="rId3" Type="http://schemas.openxmlformats.org/officeDocument/2006/relationships/image" Target="../media/image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8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lovable.dev/" TargetMode="External"/><Relationship Id="rId4" Type="http://schemas.openxmlformats.org/officeDocument/2006/relationships/image" Target="../media/image88.gif"/><Relationship Id="rId5" Type="http://schemas.openxmlformats.org/officeDocument/2006/relationships/hyperlink" Target="https://docs.google.com/document/d/1A8L_0XeveqsXuo3LnB9aIQEhWANRkZknXL_ZFaVa2j0/template/previe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8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84.png"/><Relationship Id="rId4" Type="http://schemas.openxmlformats.org/officeDocument/2006/relationships/image" Target="../media/image64.png"/><Relationship Id="rId5" Type="http://schemas.openxmlformats.org/officeDocument/2006/relationships/image" Target="../media/image61.png"/><Relationship Id="rId6" Type="http://schemas.openxmlformats.org/officeDocument/2006/relationships/image" Target="../media/image68.png"/><Relationship Id="rId7"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70.jpg"/><Relationship Id="rId4" Type="http://schemas.openxmlformats.org/officeDocument/2006/relationships/image" Target="../media/image8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79.png"/><Relationship Id="rId4" Type="http://schemas.openxmlformats.org/officeDocument/2006/relationships/hyperlink" Target="https://www.surveymonkey.com/r/MFQBWX2" TargetMode="External"/><Relationship Id="rId5"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hyperlink" Target="https://docs.google.com/document/d/1OJYZrapqPsF0ONtE6CDyPx7cS11c6cEulcNE_aHu8xk/template/preview" TargetMode="External"/><Relationship Id="rId4" Type="http://schemas.openxmlformats.org/officeDocument/2006/relationships/hyperlink" Target="https://docs.google.com/document/d/1OJYZrapqPsF0ONtE6CDyPx7cS11c6cEulcNE_aHu8xk/template/preview" TargetMode="External"/><Relationship Id="rId9" Type="http://schemas.openxmlformats.org/officeDocument/2006/relationships/hyperlink" Target="https://www.youtube.com/watch?v=s-yScem3hgg" TargetMode="External"/><Relationship Id="rId5" Type="http://schemas.openxmlformats.org/officeDocument/2006/relationships/hyperlink" Target="https://docs.google.com/document/d/1A8L_0XeveqsXuo3LnB9aIQEhWANRkZknXL_ZFaVa2j0/preview" TargetMode="External"/><Relationship Id="rId6" Type="http://schemas.openxmlformats.org/officeDocument/2006/relationships/hyperlink" Target="https://docs.google.com/document/d/1A8L_0XeveqsXuo3LnB9aIQEhWANRkZknXL_ZFaVa2j0/preview" TargetMode="External"/><Relationship Id="rId7" Type="http://schemas.openxmlformats.org/officeDocument/2006/relationships/image" Target="../media/image78.png"/><Relationship Id="rId8" Type="http://schemas.openxmlformats.org/officeDocument/2006/relationships/image" Target="../media/image73.png"/><Relationship Id="rId11" Type="http://schemas.openxmlformats.org/officeDocument/2006/relationships/image" Target="../media/image80.png"/><Relationship Id="rId10" Type="http://schemas.openxmlformats.org/officeDocument/2006/relationships/hyperlink" Target="https://www.youtube.com/watch?v=s-yScem3hgg" TargetMode="External"/><Relationship Id="rId13" Type="http://schemas.openxmlformats.org/officeDocument/2006/relationships/image" Target="../media/image77.png"/><Relationship Id="rId12" Type="http://schemas.openxmlformats.org/officeDocument/2006/relationships/image" Target="../media/image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20.xml"/><Relationship Id="rId5" Type="http://schemas.openxmlformats.org/officeDocument/2006/relationships/slide" Target="/ppt/slides/slide26.xml"/><Relationship Id="rId6" Type="http://schemas.openxmlformats.org/officeDocument/2006/relationships/slide" Target="/ppt/slides/slide14.xml"/><Relationship Id="rId7" Type="http://schemas.openxmlformats.org/officeDocument/2006/relationships/slide" Target="/ppt/slid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xml"/><Relationship Id="rId3" Type="http://schemas.openxmlformats.org/officeDocument/2006/relationships/image" Target="../media/image59.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247"/>
          <p:cNvSpPr txBox="1"/>
          <p:nvPr>
            <p:ph type="title"/>
          </p:nvPr>
        </p:nvSpPr>
        <p:spPr>
          <a:xfrm>
            <a:off x="410368" y="3038000"/>
            <a:ext cx="6862800" cy="17349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br>
              <a:rPr lang="en" sz="6000"/>
            </a:br>
            <a:r>
              <a:rPr lang="en" sz="6000"/>
              <a:t>Write </a:t>
            </a:r>
            <a:r>
              <a:rPr lang="en" sz="6000"/>
              <a:t>Advanced </a:t>
            </a:r>
            <a:r>
              <a:rPr lang="en" sz="6000"/>
              <a:t>Prompts</a:t>
            </a:r>
            <a:r>
              <a:rPr lang="en" sz="6000"/>
              <a:t> for High-Fidelity Prototypes</a:t>
            </a:r>
            <a:endParaRPr sz="6000"/>
          </a:p>
        </p:txBody>
      </p:sp>
      <p:sp>
        <p:nvSpPr>
          <p:cNvPr id="1102" name="Google Shape;1102;p247"/>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Module 2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256"/>
          <p:cNvSpPr/>
          <p:nvPr/>
        </p:nvSpPr>
        <p:spPr>
          <a:xfrm>
            <a:off x="-25750" y="0"/>
            <a:ext cx="9169800" cy="187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1" name="Google Shape;1241;p256"/>
          <p:cNvSpPr txBox="1"/>
          <p:nvPr/>
        </p:nvSpPr>
        <p:spPr>
          <a:xfrm>
            <a:off x="5465045" y="2254574"/>
            <a:ext cx="3303600" cy="502800"/>
          </a:xfrm>
          <a:prstGeom prst="rect">
            <a:avLst/>
          </a:prstGeom>
          <a:noFill/>
          <a:ln>
            <a:noFill/>
          </a:ln>
        </p:spPr>
        <p:txBody>
          <a:bodyPr anchorCtr="0" anchor="ctr" bIns="0" lIns="45700" spcFirstLastPara="1" rIns="0" wrap="square" tIns="0">
            <a:noAutofit/>
          </a:bodyPr>
          <a:lstStyle/>
          <a:p>
            <a:pPr indent="0" lvl="0" marL="0" marR="0" rtl="0" algn="l">
              <a:lnSpc>
                <a:spcPct val="100000"/>
              </a:lnSpc>
              <a:spcBef>
                <a:spcPts val="0"/>
              </a:spcBef>
              <a:spcAft>
                <a:spcPts val="0"/>
              </a:spcAft>
              <a:buNone/>
            </a:pPr>
            <a:r>
              <a:rPr lang="en" sz="1100">
                <a:solidFill>
                  <a:schemeClr val="accent3"/>
                </a:solidFill>
                <a:latin typeface="Poppins SemiBold"/>
                <a:ea typeface="Poppins SemiBold"/>
                <a:cs typeface="Poppins SemiBold"/>
                <a:sym typeface="Poppins SemiBold"/>
              </a:rPr>
              <a:t>Meta Prompting, Reflexion, Multimodal COT</a:t>
            </a:r>
            <a:endParaRPr i="0" sz="1100" u="none" cap="none" strike="noStrike">
              <a:solidFill>
                <a:schemeClr val="accent3"/>
              </a:solidFill>
              <a:latin typeface="Poppins SemiBold"/>
              <a:ea typeface="Poppins SemiBold"/>
              <a:cs typeface="Poppins SemiBold"/>
              <a:sym typeface="Poppins SemiBold"/>
            </a:endParaRPr>
          </a:p>
        </p:txBody>
      </p:sp>
      <p:sp>
        <p:nvSpPr>
          <p:cNvPr id="1242" name="Google Shape;1242;p256"/>
          <p:cNvSpPr/>
          <p:nvPr/>
        </p:nvSpPr>
        <p:spPr>
          <a:xfrm>
            <a:off x="840144" y="3264710"/>
            <a:ext cx="3493800" cy="599400"/>
          </a:xfrm>
          <a:prstGeom prst="roundRect">
            <a:avLst>
              <a:gd fmla="val 0" name="adj"/>
            </a:avLst>
          </a:prstGeom>
          <a:solidFill>
            <a:schemeClr val="accent1"/>
          </a:solidFill>
          <a:ln cap="flat" cmpd="sng" w="2857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lang="en" sz="1200">
                <a:solidFill>
                  <a:srgbClr val="FFFFFF"/>
                </a:solidFill>
                <a:latin typeface="Poppins SemiBold"/>
                <a:ea typeface="Poppins SemiBold"/>
                <a:cs typeface="Poppins SemiBold"/>
                <a:sym typeface="Poppins SemiBold"/>
              </a:rPr>
              <a:t>ARCHITECTURE</a:t>
            </a:r>
            <a:br>
              <a:rPr lang="en" sz="1200">
                <a:solidFill>
                  <a:srgbClr val="FFFFFF"/>
                </a:solidFill>
                <a:latin typeface="Poppins SemiBold"/>
                <a:ea typeface="Poppins SemiBold"/>
                <a:cs typeface="Poppins SemiBold"/>
                <a:sym typeface="Poppins SemiBold"/>
              </a:rPr>
            </a:br>
            <a:r>
              <a:rPr lang="en" sz="1200">
                <a:solidFill>
                  <a:srgbClr val="FFFFFF"/>
                </a:solidFill>
                <a:latin typeface="Poppins SemiBold"/>
                <a:ea typeface="Poppins SemiBold"/>
                <a:cs typeface="Poppins SemiBold"/>
                <a:sym typeface="Poppins SemiBold"/>
              </a:rPr>
              <a:t>⭐</a:t>
            </a:r>
            <a:r>
              <a:rPr lang="en">
                <a:solidFill>
                  <a:srgbClr val="FFFFFF"/>
                </a:solidFill>
                <a:latin typeface="Poppins SemiBold"/>
                <a:ea typeface="Poppins SemiBold"/>
                <a:cs typeface="Poppins SemiBold"/>
                <a:sym typeface="Poppins SemiBold"/>
              </a:rPr>
              <a:t> </a:t>
            </a:r>
            <a:r>
              <a:rPr lang="en">
                <a:solidFill>
                  <a:srgbClr val="FFFFFF"/>
                </a:solidFill>
                <a:latin typeface="Poppins SemiBold"/>
                <a:ea typeface="Poppins SemiBold"/>
                <a:cs typeface="Poppins SemiBold"/>
                <a:sym typeface="Poppins SemiBold"/>
              </a:rPr>
              <a:t>Strategic</a:t>
            </a:r>
            <a:r>
              <a:rPr lang="en">
                <a:solidFill>
                  <a:srgbClr val="FFFFFF"/>
                </a:solidFill>
                <a:latin typeface="Poppins SemiBold"/>
                <a:ea typeface="Poppins SemiBold"/>
                <a:cs typeface="Poppins SemiBold"/>
                <a:sym typeface="Poppins SemiBold"/>
              </a:rPr>
              <a:t> Techniques</a:t>
            </a:r>
            <a:endParaRPr i="0" u="none" cap="none" strike="noStrike">
              <a:solidFill>
                <a:srgbClr val="FFFFFF"/>
              </a:solidFill>
              <a:latin typeface="Poppins SemiBold"/>
              <a:ea typeface="Poppins SemiBold"/>
              <a:cs typeface="Poppins SemiBold"/>
              <a:sym typeface="Poppins SemiBold"/>
            </a:endParaRPr>
          </a:p>
        </p:txBody>
      </p:sp>
      <p:sp>
        <p:nvSpPr>
          <p:cNvPr id="1243" name="Google Shape;1243;p256"/>
          <p:cNvSpPr/>
          <p:nvPr/>
        </p:nvSpPr>
        <p:spPr>
          <a:xfrm>
            <a:off x="1170294" y="2206263"/>
            <a:ext cx="2833500" cy="599400"/>
          </a:xfrm>
          <a:prstGeom prst="roundRect">
            <a:avLst>
              <a:gd fmla="val 0" name="adj"/>
            </a:avLst>
          </a:prstGeom>
          <a:solidFill>
            <a:schemeClr val="accent3"/>
          </a:solidFill>
          <a:ln cap="flat" cmpd="sng" w="2857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lang="en" sz="1200">
                <a:solidFill>
                  <a:srgbClr val="FFFFFF"/>
                </a:solidFill>
                <a:latin typeface="Poppins SemiBold"/>
                <a:ea typeface="Poppins SemiBold"/>
                <a:cs typeface="Poppins SemiBold"/>
                <a:sym typeface="Poppins SemiBold"/>
              </a:rPr>
              <a:t>OPTIMIZATION</a:t>
            </a:r>
            <a:br>
              <a:rPr lang="en" sz="1200">
                <a:solidFill>
                  <a:srgbClr val="FFFFFF"/>
                </a:solidFill>
                <a:latin typeface="Poppins SemiBold"/>
                <a:ea typeface="Poppins SemiBold"/>
                <a:cs typeface="Poppins SemiBold"/>
                <a:sym typeface="Poppins SemiBold"/>
              </a:rPr>
            </a:br>
            <a:r>
              <a:rPr lang="en" sz="1200">
                <a:solidFill>
                  <a:srgbClr val="FFFFFF"/>
                </a:solidFill>
                <a:latin typeface="Poppins SemiBold"/>
                <a:ea typeface="Poppins SemiBold"/>
                <a:cs typeface="Poppins SemiBold"/>
                <a:sym typeface="Poppins SemiBold"/>
              </a:rPr>
              <a:t>⭐</a:t>
            </a:r>
            <a:r>
              <a:rPr lang="en">
                <a:solidFill>
                  <a:srgbClr val="FFFFFF"/>
                </a:solidFill>
                <a:latin typeface="Poppins SemiBold"/>
                <a:ea typeface="Poppins SemiBold"/>
                <a:cs typeface="Poppins SemiBold"/>
                <a:sym typeface="Poppins SemiBold"/>
              </a:rPr>
              <a:t> Cutting-Edge </a:t>
            </a:r>
            <a:endParaRPr i="0" u="none" cap="none" strike="noStrike">
              <a:solidFill>
                <a:srgbClr val="FFFFFF"/>
              </a:solidFill>
              <a:latin typeface="Poppins SemiBold"/>
              <a:ea typeface="Poppins SemiBold"/>
              <a:cs typeface="Poppins SemiBold"/>
              <a:sym typeface="Poppins SemiBold"/>
            </a:endParaRPr>
          </a:p>
        </p:txBody>
      </p:sp>
      <p:sp>
        <p:nvSpPr>
          <p:cNvPr id="1244" name="Google Shape;1244;p256"/>
          <p:cNvSpPr/>
          <p:nvPr/>
        </p:nvSpPr>
        <p:spPr>
          <a:xfrm>
            <a:off x="462844" y="4323132"/>
            <a:ext cx="4260300" cy="599400"/>
          </a:xfrm>
          <a:prstGeom prst="roundRect">
            <a:avLst>
              <a:gd fmla="val 0" name="adj"/>
            </a:avLst>
          </a:prstGeom>
          <a:solidFill>
            <a:srgbClr val="07182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lang="en">
                <a:solidFill>
                  <a:srgbClr val="FFFFFF"/>
                </a:solidFill>
                <a:latin typeface="Poppins SemiBold"/>
                <a:ea typeface="Poppins SemiBold"/>
                <a:cs typeface="Poppins SemiBold"/>
                <a:sym typeface="Poppins SemiBold"/>
              </a:rPr>
              <a:t>BASELINE</a:t>
            </a:r>
            <a:br>
              <a:rPr lang="en">
                <a:solidFill>
                  <a:srgbClr val="FFFFFF"/>
                </a:solidFill>
                <a:latin typeface="Poppins SemiBold"/>
                <a:ea typeface="Poppins SemiBold"/>
                <a:cs typeface="Poppins SemiBold"/>
                <a:sym typeface="Poppins SemiBold"/>
              </a:rPr>
            </a:br>
            <a:r>
              <a:rPr lang="en">
                <a:solidFill>
                  <a:srgbClr val="FFFFFF"/>
                </a:solidFill>
                <a:latin typeface="Poppins SemiBold"/>
                <a:ea typeface="Poppins SemiBold"/>
                <a:cs typeface="Poppins SemiBold"/>
                <a:sym typeface="Poppins SemiBold"/>
              </a:rPr>
              <a:t>Core Techniques</a:t>
            </a:r>
            <a:endParaRPr i="0" u="none" cap="none" strike="noStrike">
              <a:solidFill>
                <a:srgbClr val="FFFFFF"/>
              </a:solidFill>
              <a:latin typeface="Poppins SemiBold"/>
              <a:ea typeface="Poppins SemiBold"/>
              <a:cs typeface="Poppins SemiBold"/>
              <a:sym typeface="Poppins SemiBold"/>
            </a:endParaRPr>
          </a:p>
        </p:txBody>
      </p:sp>
      <p:sp>
        <p:nvSpPr>
          <p:cNvPr id="1245" name="Google Shape;1245;p256"/>
          <p:cNvSpPr txBox="1"/>
          <p:nvPr/>
        </p:nvSpPr>
        <p:spPr>
          <a:xfrm>
            <a:off x="5465045" y="3313036"/>
            <a:ext cx="3303600" cy="502800"/>
          </a:xfrm>
          <a:prstGeom prst="rect">
            <a:avLst/>
          </a:prstGeom>
          <a:noFill/>
          <a:ln>
            <a:noFill/>
          </a:ln>
        </p:spPr>
        <p:txBody>
          <a:bodyPr anchorCtr="0" anchor="ctr" bIns="0" lIns="45700" spcFirstLastPara="1" rIns="0" wrap="square" tIns="0">
            <a:noAutofit/>
          </a:bodyPr>
          <a:lstStyle/>
          <a:p>
            <a:pPr indent="0" lvl="0" marL="0" marR="0" rtl="0" algn="l">
              <a:lnSpc>
                <a:spcPct val="100000"/>
              </a:lnSpc>
              <a:spcBef>
                <a:spcPts val="0"/>
              </a:spcBef>
              <a:spcAft>
                <a:spcPts val="0"/>
              </a:spcAft>
              <a:buNone/>
            </a:pPr>
            <a:r>
              <a:rPr lang="en" sz="1100">
                <a:solidFill>
                  <a:schemeClr val="accent1"/>
                </a:solidFill>
                <a:latin typeface="Poppins SemiBold"/>
                <a:ea typeface="Poppins SemiBold"/>
                <a:cs typeface="Poppins SemiBold"/>
                <a:sym typeface="Poppins SemiBold"/>
              </a:rPr>
              <a:t>Prompt chaining, RAG, Self-Consistency</a:t>
            </a:r>
            <a:endParaRPr i="0" sz="1100" u="none" cap="none" strike="noStrike">
              <a:solidFill>
                <a:schemeClr val="accent1"/>
              </a:solidFill>
              <a:latin typeface="Poppins SemiBold"/>
              <a:ea typeface="Poppins SemiBold"/>
              <a:cs typeface="Poppins SemiBold"/>
              <a:sym typeface="Poppins SemiBold"/>
            </a:endParaRPr>
          </a:p>
        </p:txBody>
      </p:sp>
      <p:sp>
        <p:nvSpPr>
          <p:cNvPr id="1246" name="Google Shape;1246;p256"/>
          <p:cNvSpPr txBox="1"/>
          <p:nvPr/>
        </p:nvSpPr>
        <p:spPr>
          <a:xfrm>
            <a:off x="5465044" y="4351831"/>
            <a:ext cx="3493800" cy="502800"/>
          </a:xfrm>
          <a:prstGeom prst="rect">
            <a:avLst/>
          </a:prstGeom>
          <a:noFill/>
          <a:ln>
            <a:noFill/>
          </a:ln>
        </p:spPr>
        <p:txBody>
          <a:bodyPr anchorCtr="0" anchor="ctr" bIns="0" lIns="45700" spcFirstLastPara="1" rIns="0" wrap="square" tIns="0">
            <a:noAutofit/>
          </a:bodyPr>
          <a:lstStyle/>
          <a:p>
            <a:pPr indent="0" lvl="0" marL="0" marR="0" rtl="0" algn="l">
              <a:lnSpc>
                <a:spcPct val="100000"/>
              </a:lnSpc>
              <a:spcBef>
                <a:spcPts val="0"/>
              </a:spcBef>
              <a:spcAft>
                <a:spcPts val="0"/>
              </a:spcAft>
              <a:buNone/>
            </a:pPr>
            <a:r>
              <a:rPr lang="en" sz="1100">
                <a:solidFill>
                  <a:srgbClr val="07182C"/>
                </a:solidFill>
                <a:latin typeface="Poppins SemiBold"/>
                <a:ea typeface="Poppins SemiBold"/>
                <a:cs typeface="Poppins SemiBold"/>
                <a:sym typeface="Poppins SemiBold"/>
              </a:rPr>
              <a:t>Zero-shot, Few-shot, Chain-of-thought (COT)</a:t>
            </a:r>
            <a:endParaRPr i="0" sz="1100" u="none" cap="none" strike="noStrike">
              <a:solidFill>
                <a:srgbClr val="07182C"/>
              </a:solidFill>
              <a:latin typeface="Poppins SemiBold"/>
              <a:ea typeface="Poppins SemiBold"/>
              <a:cs typeface="Poppins SemiBold"/>
              <a:sym typeface="Poppins SemiBold"/>
            </a:endParaRPr>
          </a:p>
        </p:txBody>
      </p:sp>
      <p:cxnSp>
        <p:nvCxnSpPr>
          <p:cNvPr id="1247" name="Google Shape;1247;p256"/>
          <p:cNvCxnSpPr/>
          <p:nvPr/>
        </p:nvCxnSpPr>
        <p:spPr>
          <a:xfrm flipH="1" rot="10800000">
            <a:off x="4723144" y="4621698"/>
            <a:ext cx="665700" cy="2100"/>
          </a:xfrm>
          <a:prstGeom prst="straightConnector1">
            <a:avLst/>
          </a:prstGeom>
          <a:noFill/>
          <a:ln cap="flat" cmpd="sng" w="9525">
            <a:solidFill>
              <a:srgbClr val="434343"/>
            </a:solidFill>
            <a:prstDash val="dash"/>
            <a:round/>
            <a:headEnd len="sm" w="sm" type="none"/>
            <a:tailEnd len="sm" w="sm" type="stealth"/>
          </a:ln>
        </p:spPr>
      </p:cxnSp>
      <p:cxnSp>
        <p:nvCxnSpPr>
          <p:cNvPr id="1248" name="Google Shape;1248;p256"/>
          <p:cNvCxnSpPr>
            <a:stCxn id="1242" idx="3"/>
          </p:cNvCxnSpPr>
          <p:nvPr/>
        </p:nvCxnSpPr>
        <p:spPr>
          <a:xfrm>
            <a:off x="4333944" y="3564410"/>
            <a:ext cx="1032300" cy="0"/>
          </a:xfrm>
          <a:prstGeom prst="straightConnector1">
            <a:avLst/>
          </a:prstGeom>
          <a:noFill/>
          <a:ln cap="flat" cmpd="sng" w="9525">
            <a:solidFill>
              <a:srgbClr val="434343"/>
            </a:solidFill>
            <a:prstDash val="dash"/>
            <a:round/>
            <a:headEnd len="sm" w="sm" type="none"/>
            <a:tailEnd len="sm" w="sm" type="stealth"/>
          </a:ln>
        </p:spPr>
      </p:cxnSp>
      <p:cxnSp>
        <p:nvCxnSpPr>
          <p:cNvPr id="1249" name="Google Shape;1249;p256"/>
          <p:cNvCxnSpPr>
            <a:stCxn id="1243" idx="3"/>
          </p:cNvCxnSpPr>
          <p:nvPr/>
        </p:nvCxnSpPr>
        <p:spPr>
          <a:xfrm>
            <a:off x="4003794" y="2505963"/>
            <a:ext cx="1362300" cy="0"/>
          </a:xfrm>
          <a:prstGeom prst="straightConnector1">
            <a:avLst/>
          </a:prstGeom>
          <a:noFill/>
          <a:ln cap="flat" cmpd="sng" w="9525">
            <a:solidFill>
              <a:srgbClr val="434343"/>
            </a:solidFill>
            <a:prstDash val="dash"/>
            <a:round/>
            <a:headEnd len="sm" w="sm" type="none"/>
            <a:tailEnd len="sm" w="sm" type="stealth"/>
          </a:ln>
        </p:spPr>
      </p:cxnSp>
      <p:sp>
        <p:nvSpPr>
          <p:cNvPr id="1250" name="Google Shape;1250;p256"/>
          <p:cNvSpPr txBox="1"/>
          <p:nvPr/>
        </p:nvSpPr>
        <p:spPr>
          <a:xfrm>
            <a:off x="471101" y="469375"/>
            <a:ext cx="8229600" cy="443400"/>
          </a:xfrm>
          <a:prstGeom prst="rect">
            <a:avLst/>
          </a:prstGeom>
          <a:noFill/>
          <a:ln>
            <a:noFill/>
          </a:ln>
        </p:spPr>
        <p:txBody>
          <a:bodyPr anchorCtr="0" anchor="ctr" bIns="0" lIns="0" spcFirstLastPara="1" rIns="0" wrap="square" tIns="0">
            <a:spAutoFit/>
          </a:bodyPr>
          <a:lstStyle/>
          <a:p>
            <a:pPr indent="0" lvl="0" marL="0" rtl="0" algn="ctr">
              <a:lnSpc>
                <a:spcPct val="80000"/>
              </a:lnSpc>
              <a:spcBef>
                <a:spcPts val="0"/>
              </a:spcBef>
              <a:spcAft>
                <a:spcPts val="0"/>
              </a:spcAft>
              <a:buNone/>
            </a:pPr>
            <a:r>
              <a:rPr lang="en" sz="3600">
                <a:solidFill>
                  <a:srgbClr val="07182C"/>
                </a:solidFill>
                <a:latin typeface="Poppins Medium"/>
                <a:ea typeface="Poppins Medium"/>
                <a:cs typeface="Poppins Medium"/>
                <a:sym typeface="Poppins Medium"/>
              </a:rPr>
              <a:t>Three Levels of Prompt Engineering</a:t>
            </a:r>
            <a:endParaRPr sz="3600">
              <a:solidFill>
                <a:srgbClr val="07182C"/>
              </a:solidFill>
              <a:latin typeface="Poppins Medium"/>
              <a:ea typeface="Poppins Medium"/>
              <a:cs typeface="Poppins Medium"/>
              <a:sym typeface="Poppins Medium"/>
            </a:endParaRPr>
          </a:p>
        </p:txBody>
      </p:sp>
      <p:pic>
        <p:nvPicPr>
          <p:cNvPr id="1251" name="Google Shape;1251;p256"/>
          <p:cNvPicPr preferRelativeResize="0"/>
          <p:nvPr/>
        </p:nvPicPr>
        <p:blipFill rotWithShape="1">
          <a:blip r:embed="rId3">
            <a:alphaModFix/>
          </a:blip>
          <a:srcRect b="0" l="0" r="0" t="0"/>
          <a:stretch/>
        </p:blipFill>
        <p:spPr>
          <a:xfrm>
            <a:off x="1541425" y="4623798"/>
            <a:ext cx="211475" cy="212225"/>
          </a:xfrm>
          <a:prstGeom prst="rect">
            <a:avLst/>
          </a:prstGeom>
          <a:noFill/>
          <a:ln>
            <a:noFill/>
          </a:ln>
        </p:spPr>
      </p:pic>
      <p:sp>
        <p:nvSpPr>
          <p:cNvPr id="1252" name="Google Shape;1252;p256"/>
          <p:cNvSpPr txBox="1"/>
          <p:nvPr/>
        </p:nvSpPr>
        <p:spPr>
          <a:xfrm>
            <a:off x="414893" y="1042375"/>
            <a:ext cx="79275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For a modern PM, "core" techniques are just table stakes. To build high-fidelity prototypes, you must graduate to strategic and cutting-edge prompting.</a:t>
            </a:r>
            <a:endParaRPr b="1" sz="1300">
              <a:solidFill>
                <a:schemeClr val="accent1"/>
              </a:solidFill>
              <a:latin typeface="Lato"/>
              <a:ea typeface="Lato"/>
              <a:cs typeface="Lato"/>
              <a:sym typeface="Lato"/>
            </a:endParaRPr>
          </a:p>
        </p:txBody>
      </p:sp>
      <p:sp>
        <p:nvSpPr>
          <p:cNvPr id="1253" name="Google Shape;1253;p256"/>
          <p:cNvSpPr txBox="1"/>
          <p:nvPr/>
        </p:nvSpPr>
        <p:spPr>
          <a:xfrm>
            <a:off x="5427459" y="3648964"/>
            <a:ext cx="311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The Value:</a:t>
            </a:r>
            <a:r>
              <a:rPr lang="en" sz="1000">
                <a:latin typeface="Lato"/>
                <a:ea typeface="Lato"/>
                <a:cs typeface="Lato"/>
                <a:sym typeface="Lato"/>
              </a:rPr>
              <a:t> Breaking big problems into steps and connecting external data to ground the AI in reality.</a:t>
            </a:r>
            <a:endParaRPr sz="1000">
              <a:latin typeface="Lato"/>
              <a:ea typeface="Lato"/>
              <a:cs typeface="Lato"/>
              <a:sym typeface="Lato"/>
            </a:endParaRPr>
          </a:p>
        </p:txBody>
      </p:sp>
      <p:sp>
        <p:nvSpPr>
          <p:cNvPr id="1254" name="Google Shape;1254;p256"/>
          <p:cNvSpPr txBox="1"/>
          <p:nvPr/>
        </p:nvSpPr>
        <p:spPr>
          <a:xfrm>
            <a:off x="5427459" y="2576957"/>
            <a:ext cx="311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The Value: </a:t>
            </a:r>
            <a:r>
              <a:rPr lang="en" sz="1000">
                <a:latin typeface="Lato"/>
                <a:ea typeface="Lato"/>
                <a:cs typeface="Lato"/>
                <a:sym typeface="Lato"/>
              </a:rPr>
              <a:t>Asking the AI to improve itself and handle complex inputs (images + text) to refine the build.</a:t>
            </a:r>
            <a:endParaRPr sz="1000">
              <a:latin typeface="Lato"/>
              <a:ea typeface="Lato"/>
              <a:cs typeface="Lato"/>
              <a:sym typeface="Lato"/>
            </a:endParaRPr>
          </a:p>
        </p:txBody>
      </p:sp>
      <p:sp>
        <p:nvSpPr>
          <p:cNvPr id="1255" name="Google Shape;1255;p256"/>
          <p:cNvSpPr txBox="1"/>
          <p:nvPr/>
        </p:nvSpPr>
        <p:spPr>
          <a:xfrm>
            <a:off x="5413558" y="4709125"/>
            <a:ext cx="311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The Reality: </a:t>
            </a:r>
            <a:r>
              <a:rPr lang="en" sz="1000">
                <a:latin typeface="Lato"/>
                <a:ea typeface="Lato"/>
                <a:cs typeface="Lato"/>
                <a:sym typeface="Lato"/>
              </a:rPr>
              <a:t>This is "Chatbot 101."</a:t>
            </a:r>
            <a:endParaRPr sz="10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FFE"/>
        </a:solidFill>
      </p:bgPr>
    </p:bg>
    <p:spTree>
      <p:nvGrpSpPr>
        <p:cNvPr id="1259" name="Shape 1259"/>
        <p:cNvGrpSpPr/>
        <p:nvPr/>
      </p:nvGrpSpPr>
      <p:grpSpPr>
        <a:xfrm>
          <a:off x="0" y="0"/>
          <a:ext cx="0" cy="0"/>
          <a:chOff x="0" y="0"/>
          <a:chExt cx="0" cy="0"/>
        </a:xfrm>
      </p:grpSpPr>
      <p:sp>
        <p:nvSpPr>
          <p:cNvPr id="1260" name="Google Shape;1260;p257"/>
          <p:cNvSpPr/>
          <p:nvPr/>
        </p:nvSpPr>
        <p:spPr>
          <a:xfrm>
            <a:off x="3698000" y="1437750"/>
            <a:ext cx="4988700" cy="1016100"/>
          </a:xfrm>
          <a:prstGeom prst="roundRect">
            <a:avLst>
              <a:gd fmla="val 5394" name="adj"/>
            </a:avLst>
          </a:prstGeom>
          <a:solidFill>
            <a:srgbClr val="FFFFFF"/>
          </a:solidFill>
          <a:ln cap="flat" cmpd="sng" w="19050">
            <a:solidFill>
              <a:schemeClr val="dk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700">
              <a:solidFill>
                <a:srgbClr val="C1C0CE"/>
              </a:solidFill>
              <a:latin typeface="Poppins SemiBold"/>
              <a:ea typeface="Poppins SemiBold"/>
              <a:cs typeface="Poppins SemiBold"/>
              <a:sym typeface="Poppins SemiBold"/>
            </a:endParaRPr>
          </a:p>
        </p:txBody>
      </p:sp>
      <p:sp>
        <p:nvSpPr>
          <p:cNvPr id="1261" name="Google Shape;1261;p257"/>
          <p:cNvSpPr/>
          <p:nvPr/>
        </p:nvSpPr>
        <p:spPr>
          <a:xfrm>
            <a:off x="457200" y="1437800"/>
            <a:ext cx="2476800" cy="1016100"/>
          </a:xfrm>
          <a:prstGeom prst="roundRect">
            <a:avLst>
              <a:gd fmla="val 9690" name="adj"/>
            </a:avLst>
          </a:prstGeom>
          <a:solidFill>
            <a:srgbClr val="0718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AF7EC"/>
              </a:solidFill>
              <a:latin typeface="Lato"/>
              <a:ea typeface="Lato"/>
              <a:cs typeface="Lato"/>
              <a:sym typeface="Lato"/>
            </a:endParaRPr>
          </a:p>
        </p:txBody>
      </p:sp>
      <p:sp>
        <p:nvSpPr>
          <p:cNvPr id="1262" name="Google Shape;1262;p257"/>
          <p:cNvSpPr txBox="1"/>
          <p:nvPr/>
        </p:nvSpPr>
        <p:spPr>
          <a:xfrm>
            <a:off x="3645551" y="1434249"/>
            <a:ext cx="2912700" cy="1002600"/>
          </a:xfrm>
          <a:prstGeom prst="rect">
            <a:avLst/>
          </a:prstGeom>
          <a:noFill/>
          <a:ln>
            <a:noFill/>
          </a:ln>
        </p:spPr>
        <p:txBody>
          <a:bodyPr anchorCtr="0" anchor="ctr" bIns="91425" lIns="0" spcFirstLastPara="1" rIns="182875" wrap="square" tIns="91425">
            <a:spAutoFit/>
          </a:bodyPr>
          <a:lstStyle/>
          <a:p>
            <a:pPr indent="-279400" lvl="0" marL="457200" rtl="0" algn="l">
              <a:lnSpc>
                <a:spcPct val="115000"/>
              </a:lnSpc>
              <a:spcBef>
                <a:spcPts val="0"/>
              </a:spcBef>
              <a:spcAft>
                <a:spcPts val="0"/>
              </a:spcAft>
              <a:buClr>
                <a:srgbClr val="07182C"/>
              </a:buClr>
              <a:buSzPts val="800"/>
              <a:buFont typeface="Lato"/>
              <a:buChar char="●"/>
            </a:pPr>
            <a:r>
              <a:rPr lang="en" sz="800">
                <a:latin typeface="Poppins SemiBold"/>
                <a:ea typeface="Poppins SemiBold"/>
                <a:cs typeface="Poppins SemiBold"/>
                <a:sym typeface="Poppins SemiBold"/>
              </a:rPr>
              <a:t>Definition: </a:t>
            </a:r>
            <a:r>
              <a:rPr lang="en" sz="800">
                <a:latin typeface="Lato"/>
                <a:ea typeface="Lato"/>
                <a:cs typeface="Lato"/>
                <a:sym typeface="Lato"/>
              </a:rPr>
              <a:t>Giving the AI a task with no examples, relying solely on your instructions.</a:t>
            </a:r>
            <a:endParaRPr sz="800">
              <a:latin typeface="Lato"/>
              <a:ea typeface="Lato"/>
              <a:cs typeface="Lato"/>
              <a:sym typeface="Lato"/>
            </a:endParaRPr>
          </a:p>
          <a:p>
            <a:pPr indent="-279400" lvl="0" marL="457200" rtl="0" algn="l">
              <a:lnSpc>
                <a:spcPct val="115000"/>
              </a:lnSpc>
              <a:spcBef>
                <a:spcPts val="1000"/>
              </a:spcBef>
              <a:spcAft>
                <a:spcPts val="1000"/>
              </a:spcAft>
              <a:buClr>
                <a:srgbClr val="07182C"/>
              </a:buClr>
              <a:buSzPts val="800"/>
              <a:buFont typeface="Lato"/>
              <a:buChar char="●"/>
            </a:pPr>
            <a:r>
              <a:rPr lang="en" sz="800">
                <a:latin typeface="Poppins SemiBold"/>
                <a:ea typeface="Poppins SemiBold"/>
                <a:cs typeface="Poppins SemiBold"/>
                <a:sym typeface="Poppins SemiBold"/>
              </a:rPr>
              <a:t>Use Case: </a:t>
            </a:r>
            <a:r>
              <a:rPr lang="en" sz="800">
                <a:latin typeface="Lato"/>
                <a:ea typeface="Lato"/>
                <a:cs typeface="Lato"/>
                <a:sym typeface="Lato"/>
              </a:rPr>
              <a:t>Rapid Ideation. </a:t>
            </a:r>
            <a:br>
              <a:rPr lang="en" sz="800">
                <a:latin typeface="Lato"/>
                <a:ea typeface="Lato"/>
                <a:cs typeface="Lato"/>
                <a:sym typeface="Lato"/>
              </a:rPr>
            </a:br>
            <a:r>
              <a:rPr lang="en" sz="800">
                <a:latin typeface="Lato"/>
                <a:ea typeface="Lato"/>
                <a:cs typeface="Lato"/>
                <a:sym typeface="Lato"/>
              </a:rPr>
              <a:t>Use this to generate the V1 layout or "Lorem Ipsum" content when you have a blank canvas.</a:t>
            </a:r>
            <a:endParaRPr sz="800">
              <a:latin typeface="IBM Plex Mono"/>
              <a:ea typeface="IBM Plex Mono"/>
              <a:cs typeface="IBM Plex Mono"/>
              <a:sym typeface="IBM Plex Mono"/>
            </a:endParaRPr>
          </a:p>
        </p:txBody>
      </p:sp>
      <p:sp>
        <p:nvSpPr>
          <p:cNvPr id="1263" name="Google Shape;1263;p257"/>
          <p:cNvSpPr txBox="1"/>
          <p:nvPr/>
        </p:nvSpPr>
        <p:spPr>
          <a:xfrm>
            <a:off x="933753" y="1730302"/>
            <a:ext cx="15237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FFFFFF"/>
                </a:solidFill>
                <a:latin typeface="Poppins SemiBold"/>
                <a:ea typeface="Poppins SemiBold"/>
                <a:cs typeface="Poppins SemiBold"/>
                <a:sym typeface="Poppins SemiBold"/>
              </a:rPr>
              <a:t>“The Direct Ask”</a:t>
            </a:r>
            <a:br>
              <a:rPr lang="en">
                <a:solidFill>
                  <a:srgbClr val="FFFFFF"/>
                </a:solidFill>
                <a:latin typeface="Poppins SemiBold"/>
                <a:ea typeface="Poppins SemiBold"/>
                <a:cs typeface="Poppins SemiBold"/>
                <a:sym typeface="Poppins SemiBold"/>
              </a:rPr>
            </a:br>
            <a:r>
              <a:rPr lang="en">
                <a:solidFill>
                  <a:srgbClr val="FFFFFF"/>
                </a:solidFill>
                <a:latin typeface="Poppins SemiBold"/>
                <a:ea typeface="Poppins SemiBold"/>
                <a:cs typeface="Poppins SemiBold"/>
                <a:sym typeface="Poppins SemiBold"/>
              </a:rPr>
              <a:t>Zero-Shot</a:t>
            </a:r>
            <a:endParaRPr sz="1000">
              <a:solidFill>
                <a:srgbClr val="BAF7EC"/>
              </a:solidFill>
              <a:latin typeface="Poppins SemiBold"/>
              <a:ea typeface="Poppins SemiBold"/>
              <a:cs typeface="Poppins SemiBold"/>
              <a:sym typeface="Poppins SemiBold"/>
            </a:endParaRPr>
          </a:p>
        </p:txBody>
      </p:sp>
      <p:sp>
        <p:nvSpPr>
          <p:cNvPr id="1264" name="Google Shape;1264;p257"/>
          <p:cNvSpPr/>
          <p:nvPr/>
        </p:nvSpPr>
        <p:spPr>
          <a:xfrm>
            <a:off x="4585801" y="479545"/>
            <a:ext cx="4101000" cy="444600"/>
          </a:xfrm>
          <a:prstGeom prst="roundRect">
            <a:avLst>
              <a:gd fmla="val 50000" name="adj"/>
            </a:avLst>
          </a:prstGeom>
          <a:gradFill>
            <a:gsLst>
              <a:gs pos="0">
                <a:srgbClr val="7AAAF9"/>
              </a:gs>
              <a:gs pos="100000">
                <a:srgbClr val="1360DD"/>
              </a:gs>
            </a:gsLst>
            <a:path path="circle">
              <a:fillToRect b="50%" l="50%" r="50%" t="50%"/>
            </a:path>
            <a:tileRect/>
          </a:gradFill>
          <a:ln>
            <a:noFill/>
          </a:ln>
        </p:spPr>
        <p:txBody>
          <a:bodyPr anchorCtr="0" anchor="ctr" bIns="105525" lIns="105525" spcFirstLastPara="1" rIns="105525" wrap="square" tIns="105525">
            <a:noAutofit/>
          </a:bodyPr>
          <a:lstStyle/>
          <a:p>
            <a:pPr indent="0" lvl="0" marL="0" rtl="0" algn="l">
              <a:lnSpc>
                <a:spcPct val="115000"/>
              </a:lnSpc>
              <a:spcBef>
                <a:spcPts val="0"/>
              </a:spcBef>
              <a:spcAft>
                <a:spcPts val="0"/>
              </a:spcAft>
              <a:buNone/>
            </a:pPr>
            <a:r>
              <a:t/>
            </a:r>
            <a:endParaRPr sz="1384">
              <a:solidFill>
                <a:srgbClr val="FFFFFF"/>
              </a:solidFill>
              <a:latin typeface="Lato"/>
              <a:ea typeface="Lato"/>
              <a:cs typeface="Lato"/>
              <a:sym typeface="Lato"/>
            </a:endParaRPr>
          </a:p>
        </p:txBody>
      </p:sp>
      <p:sp>
        <p:nvSpPr>
          <p:cNvPr id="1265" name="Google Shape;1265;p257"/>
          <p:cNvSpPr/>
          <p:nvPr/>
        </p:nvSpPr>
        <p:spPr>
          <a:xfrm>
            <a:off x="4624575" y="513775"/>
            <a:ext cx="393600" cy="376200"/>
          </a:xfrm>
          <a:prstGeom prst="ellipse">
            <a:avLst/>
          </a:prstGeom>
          <a:solidFill>
            <a:srgbClr val="FFFFFF"/>
          </a:solidFill>
          <a:ln>
            <a:noFill/>
          </a:ln>
        </p:spPr>
        <p:txBody>
          <a:bodyPr anchorCtr="0" anchor="ctr" bIns="105525" lIns="105525" spcFirstLastPara="1" rIns="105525" wrap="square" tIns="105525">
            <a:noAutofit/>
          </a:bodyPr>
          <a:lstStyle/>
          <a:p>
            <a:pPr indent="0" lvl="0" marL="0" rtl="0" algn="ctr">
              <a:lnSpc>
                <a:spcPct val="115000"/>
              </a:lnSpc>
              <a:spcBef>
                <a:spcPts val="0"/>
              </a:spcBef>
              <a:spcAft>
                <a:spcPts val="1154"/>
              </a:spcAft>
              <a:buNone/>
            </a:pPr>
            <a:r>
              <a:t/>
            </a:r>
            <a:endParaRPr sz="1615">
              <a:latin typeface="Lato"/>
              <a:ea typeface="Lato"/>
              <a:cs typeface="Lato"/>
              <a:sym typeface="Lato"/>
            </a:endParaRPr>
          </a:p>
        </p:txBody>
      </p:sp>
      <p:sp>
        <p:nvSpPr>
          <p:cNvPr id="1266" name="Google Shape;1266;p257"/>
          <p:cNvSpPr txBox="1"/>
          <p:nvPr/>
        </p:nvSpPr>
        <p:spPr>
          <a:xfrm>
            <a:off x="5119825" y="457193"/>
            <a:ext cx="32358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FFFFFF"/>
                </a:solidFill>
                <a:latin typeface="Poppins SemiBold"/>
                <a:ea typeface="Poppins SemiBold"/>
                <a:cs typeface="Poppins SemiBold"/>
                <a:sym typeface="Poppins SemiBold"/>
              </a:rPr>
              <a:t>Perfect your core promoting techniques by enrolling in our </a:t>
            </a:r>
            <a:r>
              <a:rPr b="1" lang="en" sz="900">
                <a:solidFill>
                  <a:srgbClr val="FFFFFF"/>
                </a:solidFill>
                <a:latin typeface="Poppins"/>
                <a:ea typeface="Poppins"/>
                <a:cs typeface="Poppins"/>
                <a:sym typeface="Poppins"/>
              </a:rPr>
              <a:t>AI Product Management Certification</a:t>
            </a:r>
            <a:endParaRPr b="1" sz="900">
              <a:solidFill>
                <a:srgbClr val="FFFFFF"/>
              </a:solidFill>
              <a:latin typeface="Poppins"/>
              <a:ea typeface="Poppins"/>
              <a:cs typeface="Poppins"/>
              <a:sym typeface="Poppins"/>
            </a:endParaRPr>
          </a:p>
        </p:txBody>
      </p:sp>
      <p:pic>
        <p:nvPicPr>
          <p:cNvPr id="1267" name="Google Shape;1267;p257"/>
          <p:cNvPicPr preferRelativeResize="0"/>
          <p:nvPr/>
        </p:nvPicPr>
        <p:blipFill rotWithShape="1">
          <a:blip r:embed="rId3">
            <a:alphaModFix/>
          </a:blip>
          <a:srcRect b="0" l="0" r="0" t="0"/>
          <a:stretch/>
        </p:blipFill>
        <p:spPr>
          <a:xfrm>
            <a:off x="4715644" y="595748"/>
            <a:ext cx="211475" cy="212225"/>
          </a:xfrm>
          <a:prstGeom prst="rect">
            <a:avLst/>
          </a:prstGeom>
          <a:noFill/>
          <a:ln>
            <a:noFill/>
          </a:ln>
        </p:spPr>
      </p:pic>
      <p:sp>
        <p:nvSpPr>
          <p:cNvPr id="1268" name="Google Shape;1268;p257"/>
          <p:cNvSpPr txBox="1"/>
          <p:nvPr/>
        </p:nvSpPr>
        <p:spPr>
          <a:xfrm>
            <a:off x="457200" y="419568"/>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Quick Recap</a:t>
            </a:r>
            <a:endParaRPr sz="1600">
              <a:solidFill>
                <a:srgbClr val="60A5FA"/>
              </a:solidFill>
              <a:latin typeface="Poppins SemiBold"/>
              <a:ea typeface="Poppins SemiBold"/>
              <a:cs typeface="Poppins SemiBold"/>
              <a:sym typeface="Poppins SemiBold"/>
            </a:endParaRPr>
          </a:p>
        </p:txBody>
      </p:sp>
      <p:sp>
        <p:nvSpPr>
          <p:cNvPr id="1269" name="Google Shape;1269;p257"/>
          <p:cNvSpPr txBox="1"/>
          <p:nvPr/>
        </p:nvSpPr>
        <p:spPr>
          <a:xfrm>
            <a:off x="459449" y="647489"/>
            <a:ext cx="3661500" cy="492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Core Techniques</a:t>
            </a:r>
            <a:endParaRPr sz="3200">
              <a:solidFill>
                <a:srgbClr val="07182C"/>
              </a:solidFill>
              <a:latin typeface="Poppins Medium"/>
              <a:ea typeface="Poppins Medium"/>
              <a:cs typeface="Poppins Medium"/>
              <a:sym typeface="Poppins Medium"/>
            </a:endParaRPr>
          </a:p>
        </p:txBody>
      </p:sp>
      <p:sp>
        <p:nvSpPr>
          <p:cNvPr id="1270" name="Google Shape;1270;p257"/>
          <p:cNvSpPr txBox="1"/>
          <p:nvPr/>
        </p:nvSpPr>
        <p:spPr>
          <a:xfrm>
            <a:off x="6639701" y="1713150"/>
            <a:ext cx="18969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800">
                <a:latin typeface="Poppins SemiBold"/>
                <a:ea typeface="Poppins SemiBold"/>
                <a:cs typeface="Poppins SemiBold"/>
                <a:sym typeface="Poppins SemiBold"/>
              </a:rPr>
              <a:t>Example: </a:t>
            </a:r>
            <a:r>
              <a:rPr lang="en" sz="800">
                <a:latin typeface="IBM Plex Mono"/>
                <a:ea typeface="IBM Plex Mono"/>
                <a:cs typeface="IBM Plex Mono"/>
                <a:sym typeface="IBM Plex Mono"/>
              </a:rPr>
              <a:t>"Create a fitness app homepage"</a:t>
            </a:r>
            <a:endParaRPr sz="800"/>
          </a:p>
        </p:txBody>
      </p:sp>
      <p:sp>
        <p:nvSpPr>
          <p:cNvPr id="1271" name="Google Shape;1271;p257"/>
          <p:cNvSpPr/>
          <p:nvPr/>
        </p:nvSpPr>
        <p:spPr>
          <a:xfrm>
            <a:off x="457200" y="2799975"/>
            <a:ext cx="2476800" cy="1016100"/>
          </a:xfrm>
          <a:prstGeom prst="roundRect">
            <a:avLst>
              <a:gd fmla="val 9690" name="adj"/>
            </a:avLst>
          </a:prstGeom>
          <a:solidFill>
            <a:srgbClr val="0718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AF7EC"/>
              </a:solidFill>
              <a:latin typeface="Lato"/>
              <a:ea typeface="Lato"/>
              <a:cs typeface="Lato"/>
              <a:sym typeface="Lato"/>
            </a:endParaRPr>
          </a:p>
        </p:txBody>
      </p:sp>
      <p:sp>
        <p:nvSpPr>
          <p:cNvPr id="1272" name="Google Shape;1272;p257"/>
          <p:cNvSpPr txBox="1"/>
          <p:nvPr/>
        </p:nvSpPr>
        <p:spPr>
          <a:xfrm>
            <a:off x="747150" y="3089457"/>
            <a:ext cx="18969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“The Pattern Match”</a:t>
            </a:r>
            <a:br>
              <a:rPr lang="en">
                <a:solidFill>
                  <a:schemeClr val="lt1"/>
                </a:solidFill>
                <a:latin typeface="Poppins SemiBold"/>
                <a:ea typeface="Poppins SemiBold"/>
                <a:cs typeface="Poppins SemiBold"/>
                <a:sym typeface="Poppins SemiBold"/>
              </a:rPr>
            </a:br>
            <a:r>
              <a:rPr lang="en">
                <a:solidFill>
                  <a:schemeClr val="lt1"/>
                </a:solidFill>
                <a:latin typeface="Poppins SemiBold"/>
                <a:ea typeface="Poppins SemiBold"/>
                <a:cs typeface="Poppins SemiBold"/>
                <a:sym typeface="Poppins SemiBold"/>
              </a:rPr>
              <a:t>Few-Shot</a:t>
            </a:r>
            <a:endParaRPr>
              <a:solidFill>
                <a:srgbClr val="FFFFFF"/>
              </a:solidFill>
              <a:latin typeface="Poppins SemiBold"/>
              <a:ea typeface="Poppins SemiBold"/>
              <a:cs typeface="Poppins SemiBold"/>
              <a:sym typeface="Poppins SemiBold"/>
            </a:endParaRPr>
          </a:p>
        </p:txBody>
      </p:sp>
      <p:sp>
        <p:nvSpPr>
          <p:cNvPr id="1273" name="Google Shape;1273;p257"/>
          <p:cNvSpPr/>
          <p:nvPr/>
        </p:nvSpPr>
        <p:spPr>
          <a:xfrm>
            <a:off x="457200" y="4065400"/>
            <a:ext cx="2476800" cy="1016100"/>
          </a:xfrm>
          <a:prstGeom prst="roundRect">
            <a:avLst>
              <a:gd fmla="val 9690" name="adj"/>
            </a:avLst>
          </a:prstGeom>
          <a:solidFill>
            <a:srgbClr val="0718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AF7EC"/>
              </a:solidFill>
              <a:latin typeface="Lato"/>
              <a:ea typeface="Lato"/>
              <a:cs typeface="Lato"/>
              <a:sym typeface="Lato"/>
            </a:endParaRPr>
          </a:p>
        </p:txBody>
      </p:sp>
      <p:sp>
        <p:nvSpPr>
          <p:cNvPr id="1274" name="Google Shape;1274;p257"/>
          <p:cNvSpPr txBox="1"/>
          <p:nvPr/>
        </p:nvSpPr>
        <p:spPr>
          <a:xfrm>
            <a:off x="840450" y="4357900"/>
            <a:ext cx="1710300" cy="646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“The Logic”</a:t>
            </a:r>
            <a:br>
              <a:rPr lang="en">
                <a:solidFill>
                  <a:schemeClr val="lt1"/>
                </a:solidFill>
                <a:latin typeface="Poppins SemiBold"/>
                <a:ea typeface="Poppins SemiBold"/>
                <a:cs typeface="Poppins SemiBold"/>
                <a:sym typeface="Poppins SemiBold"/>
              </a:rPr>
            </a:br>
            <a:r>
              <a:rPr lang="en">
                <a:solidFill>
                  <a:schemeClr val="lt1"/>
                </a:solidFill>
                <a:latin typeface="Poppins SemiBold"/>
                <a:ea typeface="Poppins SemiBold"/>
                <a:cs typeface="Poppins SemiBold"/>
                <a:sym typeface="Poppins SemiBold"/>
              </a:rPr>
              <a:t>Chain-of-Thought</a:t>
            </a:r>
            <a:endParaRPr sz="1000">
              <a:solidFill>
                <a:srgbClr val="BAF7EC"/>
              </a:solidFill>
              <a:latin typeface="Poppins SemiBold"/>
              <a:ea typeface="Poppins SemiBold"/>
              <a:cs typeface="Poppins SemiBold"/>
              <a:sym typeface="Poppins SemiBold"/>
            </a:endParaRPr>
          </a:p>
          <a:p>
            <a:pPr indent="0" lvl="0" marL="0" rtl="0" algn="l">
              <a:spcBef>
                <a:spcPts val="0"/>
              </a:spcBef>
              <a:spcAft>
                <a:spcPts val="0"/>
              </a:spcAft>
              <a:buNone/>
            </a:pPr>
            <a:r>
              <a:t/>
            </a:r>
            <a:endParaRPr>
              <a:solidFill>
                <a:srgbClr val="FFFFFF"/>
              </a:solidFill>
              <a:latin typeface="Poppins SemiBold"/>
              <a:ea typeface="Poppins SemiBold"/>
              <a:cs typeface="Poppins SemiBold"/>
              <a:sym typeface="Poppins SemiBold"/>
            </a:endParaRPr>
          </a:p>
        </p:txBody>
      </p:sp>
      <p:cxnSp>
        <p:nvCxnSpPr>
          <p:cNvPr id="1275" name="Google Shape;1275;p257"/>
          <p:cNvCxnSpPr/>
          <p:nvPr/>
        </p:nvCxnSpPr>
        <p:spPr>
          <a:xfrm>
            <a:off x="3316000" y="1517550"/>
            <a:ext cx="0" cy="3519300"/>
          </a:xfrm>
          <a:prstGeom prst="straightConnector1">
            <a:avLst/>
          </a:prstGeom>
          <a:noFill/>
          <a:ln cap="flat" cmpd="sng" w="19050">
            <a:solidFill>
              <a:schemeClr val="dk2"/>
            </a:solidFill>
            <a:prstDash val="dot"/>
            <a:round/>
            <a:headEnd len="med" w="med" type="none"/>
            <a:tailEnd len="med" w="med" type="none"/>
          </a:ln>
        </p:spPr>
      </p:cxnSp>
      <p:sp>
        <p:nvSpPr>
          <p:cNvPr id="1276" name="Google Shape;1276;p257"/>
          <p:cNvSpPr/>
          <p:nvPr/>
        </p:nvSpPr>
        <p:spPr>
          <a:xfrm>
            <a:off x="3243400" y="1873250"/>
            <a:ext cx="145200" cy="14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7" name="Google Shape;1277;p257"/>
          <p:cNvSpPr/>
          <p:nvPr/>
        </p:nvSpPr>
        <p:spPr>
          <a:xfrm>
            <a:off x="3243400" y="3230611"/>
            <a:ext cx="145200" cy="14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8" name="Google Shape;1278;p257"/>
          <p:cNvSpPr/>
          <p:nvPr/>
        </p:nvSpPr>
        <p:spPr>
          <a:xfrm>
            <a:off x="3243400" y="4515275"/>
            <a:ext cx="145200" cy="14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79" name="Google Shape;1279;p257"/>
          <p:cNvCxnSpPr/>
          <p:nvPr/>
        </p:nvCxnSpPr>
        <p:spPr>
          <a:xfrm>
            <a:off x="6554100" y="1451425"/>
            <a:ext cx="0" cy="1009200"/>
          </a:xfrm>
          <a:prstGeom prst="straightConnector1">
            <a:avLst/>
          </a:prstGeom>
          <a:noFill/>
          <a:ln cap="flat" cmpd="sng" w="9525">
            <a:solidFill>
              <a:schemeClr val="dk1"/>
            </a:solidFill>
            <a:prstDash val="solid"/>
            <a:round/>
            <a:headEnd len="med" w="med" type="none"/>
            <a:tailEnd len="med" w="med" type="none"/>
          </a:ln>
        </p:spPr>
      </p:cxnSp>
      <p:sp>
        <p:nvSpPr>
          <p:cNvPr id="1280" name="Google Shape;1280;p257"/>
          <p:cNvSpPr/>
          <p:nvPr/>
        </p:nvSpPr>
        <p:spPr>
          <a:xfrm>
            <a:off x="3698000" y="2786988"/>
            <a:ext cx="4988700" cy="1016100"/>
          </a:xfrm>
          <a:prstGeom prst="roundRect">
            <a:avLst>
              <a:gd fmla="val 5394" name="adj"/>
            </a:avLst>
          </a:prstGeom>
          <a:solidFill>
            <a:srgbClr val="FFFFFF"/>
          </a:solidFill>
          <a:ln cap="flat" cmpd="sng" w="19050">
            <a:solidFill>
              <a:schemeClr val="dk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700">
              <a:solidFill>
                <a:srgbClr val="C1C0CE"/>
              </a:solidFill>
              <a:latin typeface="Poppins SemiBold"/>
              <a:ea typeface="Poppins SemiBold"/>
              <a:cs typeface="Poppins SemiBold"/>
              <a:sym typeface="Poppins SemiBold"/>
            </a:endParaRPr>
          </a:p>
        </p:txBody>
      </p:sp>
      <p:sp>
        <p:nvSpPr>
          <p:cNvPr id="1281" name="Google Shape;1281;p257"/>
          <p:cNvSpPr txBox="1"/>
          <p:nvPr/>
        </p:nvSpPr>
        <p:spPr>
          <a:xfrm>
            <a:off x="3641500" y="2786398"/>
            <a:ext cx="2912700" cy="1272300"/>
          </a:xfrm>
          <a:prstGeom prst="rect">
            <a:avLst/>
          </a:prstGeom>
          <a:noFill/>
          <a:ln>
            <a:noFill/>
          </a:ln>
        </p:spPr>
        <p:txBody>
          <a:bodyPr anchorCtr="0" anchor="ctr" bIns="91425" lIns="0" spcFirstLastPara="1" rIns="182875" wrap="square" tIns="91425">
            <a:spAutoFit/>
          </a:bodyPr>
          <a:lstStyle/>
          <a:p>
            <a:pPr indent="-279400" lvl="0" marL="457200" rtl="0" algn="l">
              <a:lnSpc>
                <a:spcPct val="115000"/>
              </a:lnSpc>
              <a:spcBef>
                <a:spcPts val="0"/>
              </a:spcBef>
              <a:spcAft>
                <a:spcPts val="0"/>
              </a:spcAft>
              <a:buClr>
                <a:schemeClr val="dk1"/>
              </a:buClr>
              <a:buSzPts val="800"/>
              <a:buFont typeface="Lato"/>
              <a:buChar char="●"/>
            </a:pPr>
            <a:r>
              <a:rPr lang="en" sz="800">
                <a:latin typeface="Poppins SemiBold"/>
                <a:ea typeface="Poppins SemiBold"/>
                <a:cs typeface="Poppins SemiBold"/>
                <a:sym typeface="Poppins SemiBold"/>
              </a:rPr>
              <a:t>Definition: </a:t>
            </a:r>
            <a:r>
              <a:rPr lang="en" sz="800">
                <a:latin typeface="Lato"/>
                <a:ea typeface="Lato"/>
                <a:cs typeface="Lato"/>
                <a:sym typeface="Lato"/>
              </a:rPr>
              <a:t>Providing 2-3 examples to guide the AI's style or format.</a:t>
            </a:r>
            <a:endParaRPr sz="800">
              <a:latin typeface="Lato"/>
              <a:ea typeface="Lato"/>
              <a:cs typeface="Lato"/>
              <a:sym typeface="Lato"/>
            </a:endParaRPr>
          </a:p>
          <a:p>
            <a:pPr indent="-279400" lvl="0" marL="457200" rtl="0" algn="l">
              <a:lnSpc>
                <a:spcPct val="115000"/>
              </a:lnSpc>
              <a:spcBef>
                <a:spcPts val="1000"/>
              </a:spcBef>
              <a:spcAft>
                <a:spcPts val="0"/>
              </a:spcAft>
              <a:buClr>
                <a:schemeClr val="dk1"/>
              </a:buClr>
              <a:buSzPts val="800"/>
              <a:buFont typeface="Lato"/>
              <a:buChar char="●"/>
            </a:pPr>
            <a:r>
              <a:rPr lang="en" sz="800">
                <a:latin typeface="Poppins SemiBold"/>
                <a:ea typeface="Poppins SemiBold"/>
                <a:cs typeface="Poppins SemiBold"/>
                <a:sym typeface="Poppins SemiBold"/>
              </a:rPr>
              <a:t>Use Case: </a:t>
            </a:r>
            <a:r>
              <a:rPr lang="en" sz="800">
                <a:latin typeface="Lato"/>
                <a:ea typeface="Lato"/>
                <a:cs typeface="Lato"/>
                <a:sym typeface="Lato"/>
              </a:rPr>
              <a:t>UI Consistency. </a:t>
            </a:r>
            <a:br>
              <a:rPr lang="en" sz="800">
                <a:latin typeface="Lato"/>
                <a:ea typeface="Lato"/>
                <a:cs typeface="Lato"/>
                <a:sym typeface="Lato"/>
              </a:rPr>
            </a:br>
            <a:r>
              <a:rPr lang="en" sz="800">
                <a:latin typeface="Lato"/>
                <a:ea typeface="Lato"/>
                <a:cs typeface="Lato"/>
                <a:sym typeface="Lato"/>
              </a:rPr>
              <a:t>Use this to force the AI to match your existing design system or component structure.</a:t>
            </a:r>
            <a:endParaRPr sz="800">
              <a:latin typeface="IBM Plex Mono"/>
              <a:ea typeface="IBM Plex Mono"/>
              <a:cs typeface="IBM Plex Mono"/>
              <a:sym typeface="IBM Plex Mono"/>
            </a:endParaRPr>
          </a:p>
          <a:p>
            <a:pPr indent="0" lvl="0" marL="0" rtl="0" algn="l">
              <a:lnSpc>
                <a:spcPct val="115000"/>
              </a:lnSpc>
              <a:spcBef>
                <a:spcPts val="1000"/>
              </a:spcBef>
              <a:spcAft>
                <a:spcPts val="1000"/>
              </a:spcAft>
              <a:buNone/>
            </a:pPr>
            <a:r>
              <a:t/>
            </a:r>
            <a:endParaRPr sz="800">
              <a:latin typeface="Poppins SemiBold"/>
              <a:ea typeface="Poppins SemiBold"/>
              <a:cs typeface="Poppins SemiBold"/>
              <a:sym typeface="Poppins SemiBold"/>
            </a:endParaRPr>
          </a:p>
        </p:txBody>
      </p:sp>
      <p:sp>
        <p:nvSpPr>
          <p:cNvPr id="1282" name="Google Shape;1282;p257"/>
          <p:cNvSpPr txBox="1"/>
          <p:nvPr/>
        </p:nvSpPr>
        <p:spPr>
          <a:xfrm>
            <a:off x="6647959" y="2845132"/>
            <a:ext cx="1896900" cy="87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800">
                <a:latin typeface="Poppins SemiBold"/>
                <a:ea typeface="Poppins SemiBold"/>
                <a:cs typeface="Poppins SemiBold"/>
                <a:sym typeface="Poppins SemiBold"/>
              </a:rPr>
              <a:t>Example: </a:t>
            </a:r>
            <a:r>
              <a:rPr lang="en" sz="800">
                <a:latin typeface="IBM Plex Mono"/>
                <a:ea typeface="IBM Plex Mono"/>
                <a:cs typeface="IBM Plex Mono"/>
                <a:sym typeface="IBM Plex Mono"/>
              </a:rPr>
              <a:t>"Here are three examples of our 'Card' component code. Generate a new 'Profile Card' that matches this exact pattern."</a:t>
            </a:r>
            <a:endParaRPr sz="800">
              <a:latin typeface="Poppins SemiBold"/>
              <a:ea typeface="Poppins SemiBold"/>
              <a:cs typeface="Poppins SemiBold"/>
              <a:sym typeface="Poppins SemiBold"/>
            </a:endParaRPr>
          </a:p>
        </p:txBody>
      </p:sp>
      <p:cxnSp>
        <p:nvCxnSpPr>
          <p:cNvPr id="1283" name="Google Shape;1283;p257"/>
          <p:cNvCxnSpPr/>
          <p:nvPr/>
        </p:nvCxnSpPr>
        <p:spPr>
          <a:xfrm>
            <a:off x="6554100" y="2800663"/>
            <a:ext cx="0" cy="1009200"/>
          </a:xfrm>
          <a:prstGeom prst="straightConnector1">
            <a:avLst/>
          </a:prstGeom>
          <a:noFill/>
          <a:ln cap="flat" cmpd="sng" w="9525">
            <a:solidFill>
              <a:schemeClr val="dk1"/>
            </a:solidFill>
            <a:prstDash val="solid"/>
            <a:round/>
            <a:headEnd len="med" w="med" type="none"/>
            <a:tailEnd len="med" w="med" type="none"/>
          </a:ln>
        </p:spPr>
      </p:cxnSp>
      <p:sp>
        <p:nvSpPr>
          <p:cNvPr id="1284" name="Google Shape;1284;p257"/>
          <p:cNvSpPr/>
          <p:nvPr/>
        </p:nvSpPr>
        <p:spPr>
          <a:xfrm>
            <a:off x="3698000" y="4079825"/>
            <a:ext cx="4988700" cy="1016100"/>
          </a:xfrm>
          <a:prstGeom prst="roundRect">
            <a:avLst>
              <a:gd fmla="val 5394" name="adj"/>
            </a:avLst>
          </a:prstGeom>
          <a:solidFill>
            <a:srgbClr val="FFFFFF"/>
          </a:solidFill>
          <a:ln cap="flat" cmpd="sng" w="19050">
            <a:solidFill>
              <a:schemeClr val="dk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700">
              <a:solidFill>
                <a:srgbClr val="C1C0CE"/>
              </a:solidFill>
              <a:latin typeface="Poppins SemiBold"/>
              <a:ea typeface="Poppins SemiBold"/>
              <a:cs typeface="Poppins SemiBold"/>
              <a:sym typeface="Poppins SemiBold"/>
            </a:endParaRPr>
          </a:p>
        </p:txBody>
      </p:sp>
      <p:sp>
        <p:nvSpPr>
          <p:cNvPr id="1285" name="Google Shape;1285;p257"/>
          <p:cNvSpPr txBox="1"/>
          <p:nvPr/>
        </p:nvSpPr>
        <p:spPr>
          <a:xfrm>
            <a:off x="3641500" y="4077461"/>
            <a:ext cx="3012600" cy="1272300"/>
          </a:xfrm>
          <a:prstGeom prst="rect">
            <a:avLst/>
          </a:prstGeom>
          <a:noFill/>
          <a:ln>
            <a:noFill/>
          </a:ln>
        </p:spPr>
        <p:txBody>
          <a:bodyPr anchorCtr="0" anchor="ctr" bIns="91425" lIns="0" spcFirstLastPara="1" rIns="182875" wrap="square" tIns="91425">
            <a:spAutoFit/>
          </a:bodyPr>
          <a:lstStyle/>
          <a:p>
            <a:pPr indent="-279400" lvl="0" marL="457200" rtl="0" algn="l">
              <a:lnSpc>
                <a:spcPct val="115000"/>
              </a:lnSpc>
              <a:spcBef>
                <a:spcPts val="0"/>
              </a:spcBef>
              <a:spcAft>
                <a:spcPts val="0"/>
              </a:spcAft>
              <a:buClr>
                <a:schemeClr val="dk1"/>
              </a:buClr>
              <a:buSzPts val="800"/>
              <a:buFont typeface="Lato"/>
              <a:buChar char="●"/>
            </a:pPr>
            <a:r>
              <a:rPr lang="en" sz="800">
                <a:latin typeface="Poppins SemiBold"/>
                <a:ea typeface="Poppins SemiBold"/>
                <a:cs typeface="Poppins SemiBold"/>
                <a:sym typeface="Poppins SemiBold"/>
              </a:rPr>
              <a:t>Definition: </a:t>
            </a:r>
            <a:r>
              <a:rPr lang="en" sz="800">
                <a:latin typeface="Lato"/>
                <a:ea typeface="Lato"/>
                <a:cs typeface="Lato"/>
                <a:sym typeface="Lato"/>
              </a:rPr>
              <a:t>Prompting the AI to explain its reasoning step-by-step.</a:t>
            </a:r>
            <a:endParaRPr sz="800">
              <a:latin typeface="Lato"/>
              <a:ea typeface="Lato"/>
              <a:cs typeface="Lato"/>
              <a:sym typeface="Lato"/>
            </a:endParaRPr>
          </a:p>
          <a:p>
            <a:pPr indent="-279400" lvl="0" marL="457200" rtl="0" algn="l">
              <a:lnSpc>
                <a:spcPct val="115000"/>
              </a:lnSpc>
              <a:spcBef>
                <a:spcPts val="1000"/>
              </a:spcBef>
              <a:spcAft>
                <a:spcPts val="0"/>
              </a:spcAft>
              <a:buClr>
                <a:schemeClr val="dk1"/>
              </a:buClr>
              <a:buSzPts val="800"/>
              <a:buFont typeface="Lato"/>
              <a:buChar char="●"/>
            </a:pPr>
            <a:r>
              <a:rPr lang="en" sz="800">
                <a:latin typeface="Poppins SemiBold"/>
                <a:ea typeface="Poppins SemiBold"/>
                <a:cs typeface="Poppins SemiBold"/>
                <a:sym typeface="Poppins SemiBold"/>
              </a:rPr>
              <a:t>Use Case: </a:t>
            </a:r>
            <a:r>
              <a:rPr lang="en" sz="800">
                <a:latin typeface="Lato"/>
                <a:ea typeface="Lato"/>
                <a:cs typeface="Lato"/>
                <a:sym typeface="Lato"/>
              </a:rPr>
              <a:t>Complex State Logic. Use this when a button or flow isn't working. It forces the AI to "think" through the user state before writing the code.</a:t>
            </a:r>
            <a:endParaRPr sz="800">
              <a:latin typeface="IBM Plex Mono"/>
              <a:ea typeface="IBM Plex Mono"/>
              <a:cs typeface="IBM Plex Mono"/>
              <a:sym typeface="IBM Plex Mono"/>
            </a:endParaRPr>
          </a:p>
          <a:p>
            <a:pPr indent="0" lvl="0" marL="0" rtl="0" algn="l">
              <a:lnSpc>
                <a:spcPct val="115000"/>
              </a:lnSpc>
              <a:spcBef>
                <a:spcPts val="1000"/>
              </a:spcBef>
              <a:spcAft>
                <a:spcPts val="1000"/>
              </a:spcAft>
              <a:buNone/>
            </a:pPr>
            <a:r>
              <a:t/>
            </a:r>
            <a:endParaRPr sz="800">
              <a:latin typeface="Poppins SemiBold"/>
              <a:ea typeface="Poppins SemiBold"/>
              <a:cs typeface="Poppins SemiBold"/>
              <a:sym typeface="Poppins SemiBold"/>
            </a:endParaRPr>
          </a:p>
        </p:txBody>
      </p:sp>
      <p:sp>
        <p:nvSpPr>
          <p:cNvPr id="1286" name="Google Shape;1286;p257"/>
          <p:cNvSpPr txBox="1"/>
          <p:nvPr/>
        </p:nvSpPr>
        <p:spPr>
          <a:xfrm>
            <a:off x="6643812" y="4072608"/>
            <a:ext cx="1896900" cy="128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latin typeface="Poppins SemiBold"/>
                <a:ea typeface="Poppins SemiBold"/>
                <a:cs typeface="Poppins SemiBold"/>
                <a:sym typeface="Poppins SemiBold"/>
              </a:rPr>
              <a:t>Example: </a:t>
            </a:r>
            <a:r>
              <a:rPr lang="en" sz="800">
                <a:latin typeface="IBM Plex Mono"/>
                <a:ea typeface="IBM Plex Mono"/>
                <a:cs typeface="IBM Plex Mono"/>
                <a:sym typeface="IBM Plex Mono"/>
              </a:rPr>
              <a:t>"Think step-by-step. First, outline the logic for the 'Sign Up' button (validation, loading state, success message). Then, write the code."</a:t>
            </a:r>
            <a:endParaRPr sz="800">
              <a:latin typeface="Poppins SemiBold"/>
              <a:ea typeface="Poppins SemiBold"/>
              <a:cs typeface="Poppins SemiBold"/>
              <a:sym typeface="Poppins SemiBold"/>
            </a:endParaRPr>
          </a:p>
          <a:p>
            <a:pPr indent="0" lvl="0" marL="0" rtl="0" algn="l">
              <a:lnSpc>
                <a:spcPct val="115000"/>
              </a:lnSpc>
              <a:spcBef>
                <a:spcPts val="1000"/>
              </a:spcBef>
              <a:spcAft>
                <a:spcPts val="1000"/>
              </a:spcAft>
              <a:buNone/>
            </a:pPr>
            <a:r>
              <a:t/>
            </a:r>
            <a:endParaRPr sz="800">
              <a:latin typeface="Poppins SemiBold"/>
              <a:ea typeface="Poppins SemiBold"/>
              <a:cs typeface="Poppins SemiBold"/>
              <a:sym typeface="Poppins SemiBold"/>
            </a:endParaRPr>
          </a:p>
        </p:txBody>
      </p:sp>
      <p:cxnSp>
        <p:nvCxnSpPr>
          <p:cNvPr id="1287" name="Google Shape;1287;p257"/>
          <p:cNvCxnSpPr/>
          <p:nvPr/>
        </p:nvCxnSpPr>
        <p:spPr>
          <a:xfrm>
            <a:off x="6554100" y="4093500"/>
            <a:ext cx="0" cy="1009200"/>
          </a:xfrm>
          <a:prstGeom prst="straightConnector1">
            <a:avLst/>
          </a:prstGeom>
          <a:noFill/>
          <a:ln cap="flat" cmpd="sng" w="9525">
            <a:solidFill>
              <a:schemeClr val="dk1"/>
            </a:solidFill>
            <a:prstDash val="solid"/>
            <a:round/>
            <a:headEnd len="med" w="med" type="none"/>
            <a:tailEnd len="med" w="med" type="none"/>
          </a:ln>
        </p:spPr>
      </p:cxnSp>
      <p:sp>
        <p:nvSpPr>
          <p:cNvPr id="1288" name="Google Shape;1288;p257"/>
          <p:cNvSpPr/>
          <p:nvPr/>
        </p:nvSpPr>
        <p:spPr>
          <a:xfrm>
            <a:off x="3210250" y="1840100"/>
            <a:ext cx="211500" cy="21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9" name="Google Shape;1289;p257"/>
          <p:cNvSpPr/>
          <p:nvPr/>
        </p:nvSpPr>
        <p:spPr>
          <a:xfrm>
            <a:off x="3210250" y="3199525"/>
            <a:ext cx="211500" cy="21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0" name="Google Shape;1290;p257"/>
          <p:cNvSpPr/>
          <p:nvPr/>
        </p:nvSpPr>
        <p:spPr>
          <a:xfrm>
            <a:off x="3210250" y="4482125"/>
            <a:ext cx="211500" cy="21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258"/>
          <p:cNvSpPr txBox="1"/>
          <p:nvPr>
            <p:ph type="title"/>
          </p:nvPr>
        </p:nvSpPr>
        <p:spPr>
          <a:xfrm>
            <a:off x="457200" y="4026300"/>
            <a:ext cx="8229600" cy="12315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Prompt Your Baseline </a:t>
            </a:r>
            <a:br>
              <a:rPr lang="en" sz="4000"/>
            </a:br>
            <a:r>
              <a:rPr lang="en" sz="4000"/>
              <a:t>Fitness App</a:t>
            </a:r>
            <a:r>
              <a:rPr lang="en" sz="4000"/>
              <a:t> Prototype</a:t>
            </a:r>
            <a:endParaRPr sz="4000"/>
          </a:p>
        </p:txBody>
      </p:sp>
      <p:sp>
        <p:nvSpPr>
          <p:cNvPr id="1296" name="Google Shape;1296;p258"/>
          <p:cNvSpPr txBox="1"/>
          <p:nvPr>
            <p:ph idx="1" type="subTitle"/>
          </p:nvPr>
        </p:nvSpPr>
        <p:spPr>
          <a:xfrm>
            <a:off x="457200" y="3592300"/>
            <a:ext cx="5010300" cy="43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0" name="Shape 1300"/>
        <p:cNvGrpSpPr/>
        <p:nvPr/>
      </p:nvGrpSpPr>
      <p:grpSpPr>
        <a:xfrm>
          <a:off x="0" y="0"/>
          <a:ext cx="0" cy="0"/>
          <a:chOff x="0" y="0"/>
          <a:chExt cx="0" cy="0"/>
        </a:xfrm>
      </p:grpSpPr>
      <p:sp>
        <p:nvSpPr>
          <p:cNvPr id="1301" name="Google Shape;1301;p259"/>
          <p:cNvSpPr txBox="1"/>
          <p:nvPr>
            <p:ph idx="4294967295" type="body"/>
          </p:nvPr>
        </p:nvSpPr>
        <p:spPr>
          <a:xfrm>
            <a:off x="4572000" y="457200"/>
            <a:ext cx="4114800" cy="480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200000"/>
              </a:lnSpc>
              <a:spcBef>
                <a:spcPts val="0"/>
              </a:spcBef>
              <a:spcAft>
                <a:spcPts val="0"/>
              </a:spcAft>
              <a:buNone/>
            </a:pPr>
            <a:r>
              <a:rPr lang="en" sz="1200">
                <a:solidFill>
                  <a:schemeClr val="lt1"/>
                </a:solidFill>
                <a:latin typeface="Poppins SemiBold"/>
                <a:ea typeface="Poppins SemiBold"/>
                <a:cs typeface="Poppins SemiBold"/>
                <a:sym typeface="Poppins SemiBold"/>
              </a:rPr>
              <a:t>Steps to follow</a:t>
            </a:r>
            <a:endParaRPr sz="1200">
              <a:solidFill>
                <a:schemeClr val="lt1"/>
              </a:solidFill>
            </a:endParaRPr>
          </a:p>
          <a:p>
            <a:pPr indent="-292100" lvl="0" marL="457200" rtl="0" algn="l">
              <a:spcBef>
                <a:spcPts val="1000"/>
              </a:spcBef>
              <a:spcAft>
                <a:spcPts val="0"/>
              </a:spcAft>
              <a:buClr>
                <a:schemeClr val="lt1"/>
              </a:buClr>
              <a:buSzPts val="1000"/>
              <a:buFont typeface="Poppins SemiBold"/>
              <a:buAutoNum type="arabicPeriod"/>
            </a:pPr>
            <a:r>
              <a:rPr lang="en" sz="1200">
                <a:solidFill>
                  <a:schemeClr val="lt1"/>
                </a:solidFill>
              </a:rPr>
              <a:t>Open 🔗</a:t>
            </a:r>
            <a:r>
              <a:rPr b="1" lang="en" sz="1200" u="sng">
                <a:solidFill>
                  <a:schemeClr val="accent4"/>
                </a:solidFill>
                <a:hlinkClick r:id="rId3">
                  <a:extLst>
                    <a:ext uri="{A12FA001-AC4F-418D-AE19-62706E023703}">
                      <ahyp:hlinkClr val="tx"/>
                    </a:ext>
                  </a:extLst>
                </a:hlinkClick>
              </a:rPr>
              <a:t>Lovable</a:t>
            </a:r>
            <a:endParaRPr sz="1200">
              <a:solidFill>
                <a:schemeClr val="lt1"/>
              </a:solidFill>
            </a:endParaRPr>
          </a:p>
          <a:p>
            <a:pPr indent="-304800" lvl="0" marL="457200" rtl="0" algn="l">
              <a:spcBef>
                <a:spcPts val="1000"/>
              </a:spcBef>
              <a:spcAft>
                <a:spcPts val="0"/>
              </a:spcAft>
              <a:buClr>
                <a:schemeClr val="lt1"/>
              </a:buClr>
              <a:buSzPts val="1200"/>
              <a:buAutoNum type="arabicPeriod"/>
            </a:pPr>
            <a:r>
              <a:rPr lang="en" sz="1200">
                <a:solidFill>
                  <a:schemeClr val="lt1"/>
                </a:solidFill>
              </a:rPr>
              <a:t>Create </a:t>
            </a:r>
            <a:r>
              <a:rPr b="1" lang="en" sz="1200">
                <a:solidFill>
                  <a:schemeClr val="lt1"/>
                </a:solidFill>
              </a:rPr>
              <a:t>one</a:t>
            </a:r>
            <a:r>
              <a:rPr lang="en" sz="1200">
                <a:solidFill>
                  <a:schemeClr val="lt1"/>
                </a:solidFill>
              </a:rPr>
              <a:t> prompt for the initial “Goal Setting” screen for the fitness app, your final project scenario,</a:t>
            </a:r>
            <a:r>
              <a:rPr b="1" lang="en" sz="1200">
                <a:solidFill>
                  <a:schemeClr val="lt1"/>
                </a:solidFill>
              </a:rPr>
              <a:t> using a zero, few, or chain-of-thought prompt</a:t>
            </a:r>
            <a:r>
              <a:rPr lang="en" sz="1200">
                <a:solidFill>
                  <a:schemeClr val="lt1"/>
                </a:solidFill>
              </a:rPr>
              <a:t>.</a:t>
            </a:r>
            <a:endParaRPr sz="1200">
              <a:solidFill>
                <a:schemeClr val="lt1"/>
              </a:solidFill>
            </a:endParaRPr>
          </a:p>
          <a:p>
            <a:pPr indent="-304800" lvl="0" marL="457200" rtl="0" algn="l">
              <a:spcBef>
                <a:spcPts val="1000"/>
              </a:spcBef>
              <a:spcAft>
                <a:spcPts val="0"/>
              </a:spcAft>
              <a:buClr>
                <a:schemeClr val="lt1"/>
              </a:buClr>
              <a:buSzPts val="1200"/>
              <a:buAutoNum type="arabicPeriod"/>
            </a:pPr>
            <a:r>
              <a:rPr b="1" lang="en" sz="1200">
                <a:solidFill>
                  <a:schemeClr val="lt1"/>
                </a:solidFill>
              </a:rPr>
              <a:t>Generate the UI and keep the tab open. Do not refine!</a:t>
            </a:r>
            <a:r>
              <a:rPr lang="en" sz="1200">
                <a:solidFill>
                  <a:schemeClr val="lt1"/>
                </a:solidFill>
              </a:rPr>
              <a:t> We will come back to it soon. </a:t>
            </a:r>
            <a:br>
              <a:rPr lang="en" sz="1200">
                <a:solidFill>
                  <a:schemeClr val="lt1"/>
                </a:solidFill>
              </a:rPr>
            </a:br>
            <a:br>
              <a:rPr lang="en" sz="1200">
                <a:solidFill>
                  <a:schemeClr val="lt1"/>
                </a:solidFill>
              </a:rPr>
            </a:br>
            <a:br>
              <a:rPr lang="en" sz="1200">
                <a:solidFill>
                  <a:schemeClr val="lt1"/>
                </a:solidFill>
              </a:rPr>
            </a:br>
            <a:br>
              <a:rPr lang="en" sz="1200">
                <a:solidFill>
                  <a:schemeClr val="lt1"/>
                </a:solidFill>
              </a:rPr>
            </a:br>
            <a:endParaRPr sz="1200">
              <a:solidFill>
                <a:schemeClr val="lt1"/>
              </a:solidFill>
            </a:endParaRPr>
          </a:p>
          <a:p>
            <a:pPr indent="0" lvl="0" marL="0" rtl="0" algn="l">
              <a:spcBef>
                <a:spcPts val="1000"/>
              </a:spcBef>
              <a:spcAft>
                <a:spcPts val="1000"/>
              </a:spcAft>
              <a:buNone/>
            </a:pPr>
            <a:r>
              <a:t/>
            </a:r>
            <a:endParaRPr sz="1200">
              <a:solidFill>
                <a:schemeClr val="lt1"/>
              </a:solidFill>
            </a:endParaRPr>
          </a:p>
        </p:txBody>
      </p:sp>
      <p:sp>
        <p:nvSpPr>
          <p:cNvPr id="1302" name="Google Shape;1302;p259"/>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Exercise</a:t>
            </a:r>
            <a:endParaRPr sz="1600">
              <a:solidFill>
                <a:srgbClr val="60A5FA"/>
              </a:solidFill>
              <a:latin typeface="Poppins SemiBold"/>
              <a:ea typeface="Poppins SemiBold"/>
              <a:cs typeface="Poppins SemiBold"/>
              <a:sym typeface="Poppins SemiBold"/>
            </a:endParaRPr>
          </a:p>
        </p:txBody>
      </p:sp>
      <p:sp>
        <p:nvSpPr>
          <p:cNvPr id="1303" name="Google Shape;1303;p259"/>
          <p:cNvSpPr txBox="1"/>
          <p:nvPr/>
        </p:nvSpPr>
        <p:spPr>
          <a:xfrm>
            <a:off x="457200" y="964525"/>
            <a:ext cx="3803400" cy="831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700">
                <a:solidFill>
                  <a:schemeClr val="lt1"/>
                </a:solidFill>
                <a:latin typeface="Poppins Medium"/>
                <a:ea typeface="Poppins Medium"/>
                <a:cs typeface="Poppins Medium"/>
                <a:sym typeface="Poppins Medium"/>
              </a:rPr>
              <a:t>Prompt Your Baseline </a:t>
            </a:r>
            <a:endParaRPr sz="2700">
              <a:solidFill>
                <a:schemeClr val="lt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lang="en" sz="2700">
                <a:solidFill>
                  <a:schemeClr val="lt1"/>
                </a:solidFill>
                <a:latin typeface="Poppins Medium"/>
                <a:ea typeface="Poppins Medium"/>
                <a:cs typeface="Poppins Medium"/>
                <a:sym typeface="Poppins Medium"/>
              </a:rPr>
              <a:t>Fitness App Prototype</a:t>
            </a:r>
            <a:endParaRPr sz="2700">
              <a:solidFill>
                <a:schemeClr val="lt1"/>
              </a:solidFill>
              <a:latin typeface="Poppins Medium"/>
              <a:ea typeface="Poppins Medium"/>
              <a:cs typeface="Poppins Medium"/>
              <a:sym typeface="Poppins Medium"/>
            </a:endParaRPr>
          </a:p>
        </p:txBody>
      </p:sp>
      <p:sp>
        <p:nvSpPr>
          <p:cNvPr id="1304" name="Google Shape;1304;p259"/>
          <p:cNvSpPr txBox="1"/>
          <p:nvPr/>
        </p:nvSpPr>
        <p:spPr>
          <a:xfrm>
            <a:off x="457200" y="1975825"/>
            <a:ext cx="3567900" cy="9588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chemeClr val="lt2"/>
                </a:solidFill>
                <a:latin typeface="Poppins SemiBold"/>
                <a:ea typeface="Poppins SemiBold"/>
                <a:cs typeface="Poppins SemiBold"/>
                <a:sym typeface="Poppins SemiBold"/>
              </a:rPr>
              <a:t>In this hands-on lab, </a:t>
            </a:r>
            <a:r>
              <a:rPr lang="en">
                <a:solidFill>
                  <a:schemeClr val="lt2"/>
                </a:solidFill>
                <a:latin typeface="Poppins SemiBold"/>
                <a:ea typeface="Poppins SemiBold"/>
                <a:cs typeface="Poppins SemiBold"/>
                <a:sym typeface="Poppins SemiBold"/>
              </a:rPr>
              <a:t>you will kick off your final project by generating the initial goal setting screen for your Fitness App.</a:t>
            </a:r>
            <a:endParaRPr>
              <a:solidFill>
                <a:schemeClr val="lt2"/>
              </a:solidFill>
              <a:latin typeface="Poppins SemiBold"/>
              <a:ea typeface="Poppins SemiBold"/>
              <a:cs typeface="Poppins SemiBold"/>
              <a:sym typeface="Poppins SemiBold"/>
            </a:endParaRPr>
          </a:p>
        </p:txBody>
      </p:sp>
      <p:sp>
        <p:nvSpPr>
          <p:cNvPr id="1305" name="Google Shape;1305;p259"/>
          <p:cNvSpPr txBox="1"/>
          <p:nvPr/>
        </p:nvSpPr>
        <p:spPr>
          <a:xfrm>
            <a:off x="411250" y="3336900"/>
            <a:ext cx="3091200" cy="17157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chemeClr val="accent3"/>
              </a:buClr>
              <a:buSzPts val="1200"/>
              <a:buFont typeface="Lato"/>
              <a:buChar char="→"/>
            </a:pPr>
            <a:r>
              <a:rPr lang="en" sz="1200">
                <a:solidFill>
                  <a:schemeClr val="lt2"/>
                </a:solidFill>
                <a:latin typeface="Lato"/>
                <a:ea typeface="Lato"/>
                <a:cs typeface="Lato"/>
                <a:sym typeface="Lato"/>
              </a:rPr>
              <a:t>Your goal is to use a core prompting technique (like Zero-Shot) to generate a raw baseline prototype. </a:t>
            </a:r>
            <a:endParaRPr sz="1200">
              <a:solidFill>
                <a:schemeClr val="lt2"/>
              </a:solidFill>
              <a:latin typeface="Lato"/>
              <a:ea typeface="Lato"/>
              <a:cs typeface="Lato"/>
              <a:sym typeface="Lato"/>
            </a:endParaRPr>
          </a:p>
          <a:p>
            <a:pPr indent="-304800" lvl="0" marL="457200" rtl="0" algn="l">
              <a:lnSpc>
                <a:spcPct val="115000"/>
              </a:lnSpc>
              <a:spcBef>
                <a:spcPts val="1000"/>
              </a:spcBef>
              <a:spcAft>
                <a:spcPts val="0"/>
              </a:spcAft>
              <a:buClr>
                <a:schemeClr val="accent3"/>
              </a:buClr>
              <a:buSzPts val="1200"/>
              <a:buFont typeface="Lato"/>
              <a:buChar char="→"/>
            </a:pPr>
            <a:r>
              <a:rPr lang="en" sz="1200">
                <a:solidFill>
                  <a:schemeClr val="lt2"/>
                </a:solidFill>
                <a:latin typeface="Lato"/>
                <a:ea typeface="Lato"/>
                <a:cs typeface="Lato"/>
                <a:sym typeface="Lato"/>
              </a:rPr>
              <a:t>Don't overthink it—we want a starting point to refine later.</a:t>
            </a:r>
            <a:endParaRPr sz="1200">
              <a:solidFill>
                <a:schemeClr val="lt2"/>
              </a:solidFill>
              <a:latin typeface="Lato"/>
              <a:ea typeface="Lato"/>
              <a:cs typeface="Lato"/>
              <a:sym typeface="Lato"/>
            </a:endParaRPr>
          </a:p>
          <a:p>
            <a:pPr indent="0" lvl="0" marL="0" rtl="0" algn="l">
              <a:lnSpc>
                <a:spcPct val="115000"/>
              </a:lnSpc>
              <a:spcBef>
                <a:spcPts val="1000"/>
              </a:spcBef>
              <a:spcAft>
                <a:spcPts val="0"/>
              </a:spcAft>
              <a:buNone/>
            </a:pPr>
            <a:br>
              <a:rPr b="1" lang="en" sz="1200">
                <a:solidFill>
                  <a:schemeClr val="lt2"/>
                </a:solidFill>
                <a:latin typeface="Lato"/>
                <a:ea typeface="Lato"/>
                <a:cs typeface="Lato"/>
                <a:sym typeface="Lato"/>
              </a:rPr>
            </a:br>
            <a:endParaRPr b="1" sz="1200">
              <a:solidFill>
                <a:schemeClr val="lt2"/>
              </a:solidFill>
              <a:latin typeface="Lato"/>
              <a:ea typeface="Lato"/>
              <a:cs typeface="Lato"/>
              <a:sym typeface="Lato"/>
            </a:endParaRPr>
          </a:p>
        </p:txBody>
      </p:sp>
      <p:sp>
        <p:nvSpPr>
          <p:cNvPr id="1306" name="Google Shape;1306;p259"/>
          <p:cNvSpPr/>
          <p:nvPr/>
        </p:nvSpPr>
        <p:spPr>
          <a:xfrm>
            <a:off x="4850800" y="765575"/>
            <a:ext cx="13386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INSTRUCTIONS</a:t>
            </a:r>
            <a:endParaRPr sz="1100">
              <a:solidFill>
                <a:srgbClr val="FFFFFF"/>
              </a:solidFill>
              <a:latin typeface="Poppins SemiBold"/>
              <a:ea typeface="Poppins SemiBold"/>
              <a:cs typeface="Poppins SemiBold"/>
              <a:sym typeface="Poppins SemiBold"/>
            </a:endParaRPr>
          </a:p>
        </p:txBody>
      </p:sp>
      <p:grpSp>
        <p:nvGrpSpPr>
          <p:cNvPr id="1307" name="Google Shape;1307;p259"/>
          <p:cNvGrpSpPr/>
          <p:nvPr/>
        </p:nvGrpSpPr>
        <p:grpSpPr>
          <a:xfrm>
            <a:off x="7250711" y="758362"/>
            <a:ext cx="1157276" cy="307747"/>
            <a:chOff x="4859149" y="597592"/>
            <a:chExt cx="1157276" cy="276975"/>
          </a:xfrm>
        </p:grpSpPr>
        <p:sp>
          <p:nvSpPr>
            <p:cNvPr id="1308" name="Google Shape;1308;p259"/>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5</a:t>
              </a:r>
              <a:r>
                <a:rPr lang="en" sz="1200">
                  <a:solidFill>
                    <a:schemeClr val="lt1"/>
                  </a:solidFill>
                  <a:latin typeface="Lato"/>
                  <a:ea typeface="Lato"/>
                  <a:cs typeface="Lato"/>
                  <a:sym typeface="Lato"/>
                </a:rPr>
                <a:t> minutes </a:t>
              </a:r>
              <a:endParaRPr sz="1200">
                <a:solidFill>
                  <a:schemeClr val="lt1"/>
                </a:solidFill>
                <a:latin typeface="Lato"/>
                <a:ea typeface="Lato"/>
                <a:cs typeface="Lato"/>
                <a:sym typeface="Lato"/>
              </a:endParaRPr>
            </a:p>
          </p:txBody>
        </p:sp>
        <p:pic>
          <p:nvPicPr>
            <p:cNvPr id="1309" name="Google Shape;1309;p259"/>
            <p:cNvPicPr preferRelativeResize="0"/>
            <p:nvPr/>
          </p:nvPicPr>
          <p:blipFill rotWithShape="1">
            <a:blip r:embed="rId4">
              <a:alphaModFix/>
            </a:blip>
            <a:srcRect b="-9876" l="0" r="0" t="-1222"/>
            <a:stretch/>
          </p:blipFill>
          <p:spPr>
            <a:xfrm>
              <a:off x="4859149" y="597592"/>
              <a:ext cx="277007" cy="276975"/>
            </a:xfrm>
            <a:prstGeom prst="rect">
              <a:avLst/>
            </a:prstGeom>
            <a:noFill/>
            <a:ln>
              <a:noFill/>
            </a:ln>
          </p:spPr>
        </p:pic>
      </p:grpSp>
      <p:sp>
        <p:nvSpPr>
          <p:cNvPr id="1310" name="Google Shape;1310;p259"/>
          <p:cNvSpPr/>
          <p:nvPr/>
        </p:nvSpPr>
        <p:spPr>
          <a:xfrm>
            <a:off x="4572000" y="4036000"/>
            <a:ext cx="4114800" cy="12216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marR="0" rtl="0" algn="l">
              <a:lnSpc>
                <a:spcPct val="100000"/>
              </a:lnSpc>
              <a:spcBef>
                <a:spcPts val="0"/>
              </a:spcBef>
              <a:spcAft>
                <a:spcPts val="0"/>
              </a:spcAft>
              <a:buNone/>
            </a:pPr>
            <a:r>
              <a:rPr b="1" lang="en" sz="850">
                <a:solidFill>
                  <a:schemeClr val="lt2"/>
                </a:solidFill>
                <a:latin typeface="Poppins"/>
                <a:ea typeface="Poppins"/>
                <a:cs typeface="Poppins"/>
                <a:sym typeface="Poppins"/>
              </a:rPr>
              <a:t>Need a prompt idea?</a:t>
            </a:r>
            <a:endParaRPr b="1" sz="850">
              <a:solidFill>
                <a:schemeClr val="lt2"/>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1" sz="850">
              <a:solidFill>
                <a:schemeClr val="lt2"/>
              </a:solidFill>
              <a:latin typeface="Poppins"/>
              <a:ea typeface="Poppins"/>
              <a:cs typeface="Poppins"/>
              <a:sym typeface="Poppins"/>
            </a:endParaRPr>
          </a:p>
          <a:p>
            <a:pPr indent="0" lvl="0" marL="0" marR="0" rtl="0" algn="l">
              <a:lnSpc>
                <a:spcPct val="100000"/>
              </a:lnSpc>
              <a:spcBef>
                <a:spcPts val="0"/>
              </a:spcBef>
              <a:spcAft>
                <a:spcPts val="0"/>
              </a:spcAft>
              <a:buNone/>
            </a:pPr>
            <a:r>
              <a:rPr lang="en" sz="750">
                <a:solidFill>
                  <a:schemeClr val="lt2"/>
                </a:solidFill>
                <a:latin typeface="IBM Plex Mono"/>
                <a:ea typeface="IBM Plex Mono"/>
                <a:cs typeface="IBM Plex Mono"/>
                <a:sym typeface="IBM Plex Mono"/>
              </a:rPr>
              <a:t>“ Create a simple screen for a fitness app where users set their</a:t>
            </a:r>
            <a:endParaRPr sz="750">
              <a:solidFill>
                <a:schemeClr val="lt2"/>
              </a:solidFill>
              <a:latin typeface="IBM Plex Mono"/>
              <a:ea typeface="IBM Plex Mono"/>
              <a:cs typeface="IBM Plex Mono"/>
              <a:sym typeface="IBM Plex Mono"/>
            </a:endParaRPr>
          </a:p>
          <a:p>
            <a:pPr indent="0" lvl="0" marL="0" marR="0" rtl="0" algn="l">
              <a:lnSpc>
                <a:spcPct val="100000"/>
              </a:lnSpc>
              <a:spcBef>
                <a:spcPts val="0"/>
              </a:spcBef>
              <a:spcAft>
                <a:spcPts val="0"/>
              </a:spcAft>
              <a:buNone/>
            </a:pPr>
            <a:r>
              <a:rPr lang="en" sz="750">
                <a:solidFill>
                  <a:schemeClr val="lt2"/>
                </a:solidFill>
                <a:latin typeface="IBM Plex Mono"/>
                <a:ea typeface="IBM Plex Mono"/>
                <a:cs typeface="IBM Plex Mono"/>
                <a:sym typeface="IBM Plex Mono"/>
              </a:rPr>
              <a:t>primary goal. Include options like 'Lose Weight', 'Build Muscle', and 'Improve Endurance'.”</a:t>
            </a:r>
            <a:endParaRPr sz="750">
              <a:solidFill>
                <a:schemeClr val="lt2"/>
              </a:solidFill>
              <a:latin typeface="IBM Plex Mono"/>
              <a:ea typeface="IBM Plex Mono"/>
              <a:cs typeface="IBM Plex Mono"/>
              <a:sym typeface="IBM Plex Mono"/>
            </a:endParaRPr>
          </a:p>
          <a:p>
            <a:pPr indent="0" lvl="0" marL="0" marR="0" rtl="0" algn="l">
              <a:lnSpc>
                <a:spcPct val="100000"/>
              </a:lnSpc>
              <a:spcBef>
                <a:spcPts val="0"/>
              </a:spcBef>
              <a:spcAft>
                <a:spcPts val="0"/>
              </a:spcAft>
              <a:buNone/>
            </a:pPr>
            <a:r>
              <a:t/>
            </a:r>
            <a:endParaRPr sz="750">
              <a:solidFill>
                <a:schemeClr val="lt2"/>
              </a:solidFill>
              <a:latin typeface="IBM Plex Mono"/>
              <a:ea typeface="IBM Plex Mono"/>
              <a:cs typeface="IBM Plex Mono"/>
              <a:sym typeface="IBM Plex Mono"/>
            </a:endParaRPr>
          </a:p>
          <a:p>
            <a:pPr indent="0" lvl="0" marL="0" marR="0" rtl="0" algn="l">
              <a:lnSpc>
                <a:spcPct val="100000"/>
              </a:lnSpc>
              <a:spcBef>
                <a:spcPts val="0"/>
              </a:spcBef>
              <a:spcAft>
                <a:spcPts val="0"/>
              </a:spcAft>
              <a:buNone/>
            </a:pPr>
            <a:r>
              <a:rPr lang="en" sz="750">
                <a:solidFill>
                  <a:schemeClr val="lt2"/>
                </a:solidFill>
                <a:latin typeface="IBM Plex Mono"/>
                <a:ea typeface="IBM Plex Mono"/>
                <a:cs typeface="IBM Plex Mono"/>
                <a:sym typeface="IBM Plex Mono"/>
              </a:rPr>
              <a:t>“Design a simple goal selection interface for a fitness app. Users</a:t>
            </a:r>
            <a:endParaRPr sz="750">
              <a:solidFill>
                <a:schemeClr val="lt2"/>
              </a:solidFill>
              <a:latin typeface="IBM Plex Mono"/>
              <a:ea typeface="IBM Plex Mono"/>
              <a:cs typeface="IBM Plex Mono"/>
              <a:sym typeface="IBM Plex Mono"/>
            </a:endParaRPr>
          </a:p>
          <a:p>
            <a:pPr indent="0" lvl="0" marL="0" marR="0" rtl="0" algn="l">
              <a:lnSpc>
                <a:spcPct val="100000"/>
              </a:lnSpc>
              <a:spcBef>
                <a:spcPts val="0"/>
              </a:spcBef>
              <a:spcAft>
                <a:spcPts val="0"/>
              </a:spcAft>
              <a:buNone/>
            </a:pPr>
            <a:r>
              <a:rPr lang="en" sz="750">
                <a:solidFill>
                  <a:schemeClr val="lt2"/>
                </a:solidFill>
                <a:latin typeface="IBM Plex Mono"/>
                <a:ea typeface="IBM Plex Mono"/>
                <a:cs typeface="IBM Plex Mono"/>
                <a:sym typeface="IBM Plex Mono"/>
              </a:rPr>
              <a:t>pick one goal: 'Weight Loss', 'Muscle Gain', or 'Endurance'.”</a:t>
            </a:r>
            <a:endParaRPr sz="750">
              <a:solidFill>
                <a:schemeClr val="lt2"/>
              </a:solidFill>
              <a:latin typeface="IBM Plex Mono"/>
              <a:ea typeface="IBM Plex Mono"/>
              <a:cs typeface="IBM Plex Mono"/>
              <a:sym typeface="IBM Plex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1314" name="Shape 1314"/>
        <p:cNvGrpSpPr/>
        <p:nvPr/>
      </p:nvGrpSpPr>
      <p:grpSpPr>
        <a:xfrm>
          <a:off x="0" y="0"/>
          <a:ext cx="0" cy="0"/>
          <a:chOff x="0" y="0"/>
          <a:chExt cx="0" cy="0"/>
        </a:xfrm>
      </p:grpSpPr>
      <p:sp>
        <p:nvSpPr>
          <p:cNvPr id="1315" name="Google Shape;1315;p260"/>
          <p:cNvSpPr txBox="1"/>
          <p:nvPr>
            <p:ph type="title"/>
          </p:nvPr>
        </p:nvSpPr>
        <p:spPr>
          <a:xfrm>
            <a:off x="457200" y="4462200"/>
            <a:ext cx="8220900" cy="821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Building </a:t>
            </a:r>
            <a:r>
              <a:rPr lang="en"/>
              <a:t>Prompts</a:t>
            </a:r>
            <a:r>
              <a:rPr lang="en"/>
              <a:t> Through a PM Lens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pic>
        <p:nvPicPr>
          <p:cNvPr descr="Imagen del Story Pin" id="1320" name="Google Shape;1320;p261"/>
          <p:cNvPicPr preferRelativeResize="0"/>
          <p:nvPr/>
        </p:nvPicPr>
        <p:blipFill>
          <a:blip r:embed="rId3">
            <a:alphaModFix amt="33000"/>
          </a:blip>
          <a:stretch>
            <a:fillRect/>
          </a:stretch>
        </p:blipFill>
        <p:spPr>
          <a:xfrm flipH="1">
            <a:off x="0" y="0"/>
            <a:ext cx="9144000" cy="5715000"/>
          </a:xfrm>
          <a:prstGeom prst="rect">
            <a:avLst/>
          </a:prstGeom>
          <a:noFill/>
          <a:ln>
            <a:noFill/>
          </a:ln>
        </p:spPr>
      </p:pic>
      <p:sp>
        <p:nvSpPr>
          <p:cNvPr id="1321" name="Google Shape;1321;p261"/>
          <p:cNvSpPr/>
          <p:nvPr/>
        </p:nvSpPr>
        <p:spPr>
          <a:xfrm>
            <a:off x="137600" y="91675"/>
            <a:ext cx="8875200" cy="2739300"/>
          </a:xfrm>
          <a:prstGeom prst="roundRect">
            <a:avLst>
              <a:gd fmla="val 6477" name="adj"/>
            </a:avLst>
          </a:prstGeom>
          <a:gradFill>
            <a:gsLst>
              <a:gs pos="0">
                <a:srgbClr val="7AAAF9"/>
              </a:gs>
              <a:gs pos="40000">
                <a:srgbClr val="4785EB"/>
              </a:gs>
              <a:gs pos="70000">
                <a:srgbClr val="2D63CE"/>
              </a:gs>
              <a:gs pos="100000">
                <a:schemeClr val="dk1"/>
              </a:gs>
            </a:gsLst>
            <a:lin ang="0" scaled="0"/>
          </a:gradFill>
          <a:ln>
            <a:noFill/>
          </a:ln>
          <a:effectLst>
            <a:outerShdw blurRad="57150" rotWithShape="0" algn="bl" dir="5400000" dist="19050">
              <a:srgbClr val="000000">
                <a:alpha val="280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t/>
            </a:r>
            <a:endParaRPr sz="1600">
              <a:solidFill>
                <a:srgbClr val="1241B0"/>
              </a:solidFill>
              <a:latin typeface="Poppins SemiBold"/>
              <a:ea typeface="Poppins SemiBold"/>
              <a:cs typeface="Poppins SemiBold"/>
              <a:sym typeface="Poppins SemiBold"/>
            </a:endParaRPr>
          </a:p>
        </p:txBody>
      </p:sp>
      <p:sp>
        <p:nvSpPr>
          <p:cNvPr id="1322" name="Google Shape;1322;p261"/>
          <p:cNvSpPr txBox="1"/>
          <p:nvPr>
            <p:ph type="title"/>
          </p:nvPr>
        </p:nvSpPr>
        <p:spPr>
          <a:xfrm>
            <a:off x="475050" y="3753514"/>
            <a:ext cx="3301800" cy="63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400">
                <a:solidFill>
                  <a:schemeClr val="accent1"/>
                </a:solidFill>
                <a:latin typeface="Poppins Medium"/>
                <a:ea typeface="Poppins Medium"/>
                <a:cs typeface="Poppins Medium"/>
                <a:sym typeface="Poppins Medium"/>
              </a:rPr>
              <a:t>T</a:t>
            </a:r>
            <a:r>
              <a:rPr b="0" lang="en" sz="1400">
                <a:solidFill>
                  <a:schemeClr val="accent1"/>
                </a:solidFill>
                <a:latin typeface="Poppins Medium"/>
                <a:ea typeface="Poppins Medium"/>
                <a:cs typeface="Poppins Medium"/>
                <a:sym typeface="Poppins Medium"/>
              </a:rPr>
              <a:t>ruly effective AI prototyping requires more than just technique</a:t>
            </a:r>
            <a:br>
              <a:rPr b="0" lang="en" sz="1400">
                <a:solidFill>
                  <a:schemeClr val="accent1"/>
                </a:solidFill>
                <a:latin typeface="Poppins Medium"/>
                <a:ea typeface="Poppins Medium"/>
                <a:cs typeface="Poppins Medium"/>
                <a:sym typeface="Poppins Medium"/>
              </a:rPr>
            </a:br>
            <a:r>
              <a:rPr b="0" lang="en" sz="1400">
                <a:solidFill>
                  <a:schemeClr val="accent1"/>
                </a:solidFill>
                <a:latin typeface="Poppins Medium"/>
                <a:ea typeface="Poppins Medium"/>
                <a:cs typeface="Poppins Medium"/>
                <a:sym typeface="Poppins Medium"/>
              </a:rPr>
              <a:t>– it demands clear product intent.</a:t>
            </a:r>
            <a:endParaRPr b="0" sz="1400">
              <a:solidFill>
                <a:schemeClr val="accent1"/>
              </a:solidFill>
              <a:latin typeface="Poppins Medium"/>
              <a:ea typeface="Poppins Medium"/>
              <a:cs typeface="Poppins Medium"/>
              <a:sym typeface="Poppins Medium"/>
            </a:endParaRPr>
          </a:p>
        </p:txBody>
      </p:sp>
      <p:sp>
        <p:nvSpPr>
          <p:cNvPr id="1323" name="Google Shape;1323;p261"/>
          <p:cNvSpPr txBox="1"/>
          <p:nvPr>
            <p:ph idx="1" type="subTitle"/>
          </p:nvPr>
        </p:nvSpPr>
        <p:spPr>
          <a:xfrm>
            <a:off x="468947" y="1290717"/>
            <a:ext cx="8229600" cy="246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solidFill>
                  <a:schemeClr val="accent2"/>
                </a:solidFill>
              </a:rPr>
              <a:t>Beyond Technique</a:t>
            </a:r>
            <a:endParaRPr>
              <a:solidFill>
                <a:schemeClr val="accent2"/>
              </a:solidFill>
            </a:endParaRPr>
          </a:p>
        </p:txBody>
      </p:sp>
      <p:sp>
        <p:nvSpPr>
          <p:cNvPr id="1324" name="Google Shape;1324;p261"/>
          <p:cNvSpPr txBox="1"/>
          <p:nvPr>
            <p:ph idx="4294967295" type="title"/>
          </p:nvPr>
        </p:nvSpPr>
        <p:spPr>
          <a:xfrm>
            <a:off x="457200" y="1577075"/>
            <a:ext cx="3388500" cy="9852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FFFFFF"/>
                </a:solidFill>
              </a:rPr>
              <a:t>Prompting With Product Intent</a:t>
            </a:r>
            <a:endParaRPr sz="3200">
              <a:solidFill>
                <a:srgbClr val="FFFFFF"/>
              </a:solidFill>
            </a:endParaRPr>
          </a:p>
        </p:txBody>
      </p:sp>
      <p:sp>
        <p:nvSpPr>
          <p:cNvPr id="1325" name="Google Shape;1325;p261"/>
          <p:cNvSpPr txBox="1"/>
          <p:nvPr>
            <p:ph idx="2" type="body"/>
          </p:nvPr>
        </p:nvSpPr>
        <p:spPr>
          <a:xfrm>
            <a:off x="475056" y="4682914"/>
            <a:ext cx="3301800" cy="8220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sz="1200"/>
              <a:t>Applying advanced techniques to vague requests yields high-fidelity noise. You build the wrong thing perfectly. </a:t>
            </a:r>
            <a:r>
              <a:rPr b="1" lang="en" sz="1200"/>
              <a:t>Remember this framing: AI provides the syntax; you provide the strategy.</a:t>
            </a:r>
            <a:endParaRPr b="1" sz="1200"/>
          </a:p>
        </p:txBody>
      </p:sp>
      <p:sp>
        <p:nvSpPr>
          <p:cNvPr id="1326" name="Google Shape;1326;p261"/>
          <p:cNvSpPr/>
          <p:nvPr/>
        </p:nvSpPr>
        <p:spPr>
          <a:xfrm>
            <a:off x="4572000" y="2976575"/>
            <a:ext cx="4440900" cy="2586900"/>
          </a:xfrm>
          <a:prstGeom prst="roundRect">
            <a:avLst>
              <a:gd fmla="val 11782" name="adj"/>
            </a:avLst>
          </a:prstGeom>
          <a:solidFill>
            <a:srgbClr val="DBEAFE"/>
          </a:solidFill>
          <a:ln cap="flat" cmpd="sng" w="19050">
            <a:solidFill>
              <a:schemeClr val="accent1"/>
            </a:solidFill>
            <a:prstDash val="dash"/>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br>
              <a:rPr lang="en" sz="1800">
                <a:solidFill>
                  <a:schemeClr val="accent1"/>
                </a:solidFill>
                <a:latin typeface="Poppins Medium"/>
                <a:ea typeface="Poppins Medium"/>
                <a:cs typeface="Poppins Medium"/>
                <a:sym typeface="Poppins Medium"/>
              </a:rPr>
            </a:br>
            <a:r>
              <a:rPr lang="en" sz="1800">
                <a:solidFill>
                  <a:schemeClr val="accent1"/>
                </a:solidFill>
                <a:latin typeface="Poppins Medium"/>
                <a:ea typeface="Poppins Medium"/>
                <a:cs typeface="Poppins Medium"/>
                <a:sym typeface="Poppins Medium"/>
              </a:rPr>
              <a:t>Before choosing how to prompt, you must define what needs to be built. You anchor the AI in the user problem, not just the solution.</a:t>
            </a:r>
            <a:endParaRPr sz="1800">
              <a:solidFill>
                <a:schemeClr val="accent1"/>
              </a:solidFill>
              <a:latin typeface="Poppins Medium"/>
              <a:ea typeface="Poppins Medium"/>
              <a:cs typeface="Poppins Medium"/>
              <a:sym typeface="Poppins Medium"/>
            </a:endParaRPr>
          </a:p>
        </p:txBody>
      </p:sp>
      <p:grpSp>
        <p:nvGrpSpPr>
          <p:cNvPr id="1327" name="Google Shape;1327;p261"/>
          <p:cNvGrpSpPr/>
          <p:nvPr/>
        </p:nvGrpSpPr>
        <p:grpSpPr>
          <a:xfrm>
            <a:off x="6535408" y="3209700"/>
            <a:ext cx="514072" cy="514072"/>
            <a:chOff x="10333548" y="3120865"/>
            <a:chExt cx="634500" cy="634500"/>
          </a:xfrm>
        </p:grpSpPr>
        <p:sp>
          <p:nvSpPr>
            <p:cNvPr id="1328" name="Google Shape;1328;p261"/>
            <p:cNvSpPr/>
            <p:nvPr/>
          </p:nvSpPr>
          <p:spPr>
            <a:xfrm>
              <a:off x="10333548" y="3120865"/>
              <a:ext cx="634500" cy="634500"/>
            </a:xfrm>
            <a:prstGeom prst="ellipse">
              <a:avLst/>
            </a:prstGeom>
            <a:solidFill>
              <a:srgbClr val="FFFFFF"/>
            </a:solidFill>
            <a:ln cap="flat" cmpd="sng" w="7725">
              <a:solidFill>
                <a:schemeClr val="accent1"/>
              </a:solidFill>
              <a:prstDash val="solid"/>
              <a:round/>
              <a:headEnd len="sm" w="sm" type="none"/>
              <a:tailEnd len="sm" w="sm" type="none"/>
            </a:ln>
          </p:spPr>
          <p:txBody>
            <a:bodyPr anchorCtr="0" anchor="ctr" bIns="74075" lIns="74075" spcFirstLastPara="1" rIns="74075" wrap="square" tIns="74075">
              <a:noAutofit/>
            </a:bodyPr>
            <a:lstStyle/>
            <a:p>
              <a:pPr indent="0" lvl="0" marL="0" rtl="0" algn="ctr">
                <a:spcBef>
                  <a:spcPts val="0"/>
                </a:spcBef>
                <a:spcAft>
                  <a:spcPts val="0"/>
                </a:spcAft>
                <a:buNone/>
              </a:pPr>
              <a:r>
                <a:t/>
              </a:r>
              <a:endParaRPr sz="1134">
                <a:latin typeface="Lato"/>
                <a:ea typeface="Lato"/>
                <a:cs typeface="Lato"/>
                <a:sym typeface="Lato"/>
              </a:endParaRPr>
            </a:p>
          </p:txBody>
        </p:sp>
        <p:sp>
          <p:nvSpPr>
            <p:cNvPr id="1329" name="Google Shape;1329;p261"/>
            <p:cNvSpPr/>
            <p:nvPr/>
          </p:nvSpPr>
          <p:spPr>
            <a:xfrm>
              <a:off x="10560648" y="3257965"/>
              <a:ext cx="180300" cy="360300"/>
            </a:xfrm>
            <a:prstGeom prst="downArrow">
              <a:avLst>
                <a:gd fmla="val 50000" name="adj1"/>
                <a:gd fmla="val 50000" name="adj2"/>
              </a:avLst>
            </a:prstGeom>
            <a:solidFill>
              <a:schemeClr val="accent1"/>
            </a:solidFill>
            <a:ln>
              <a:noFill/>
            </a:ln>
          </p:spPr>
          <p:txBody>
            <a:bodyPr anchorCtr="0" anchor="ctr" bIns="74075" lIns="74075" spcFirstLastPara="1" rIns="74075" wrap="square" tIns="74075">
              <a:noAutofit/>
            </a:bodyPr>
            <a:lstStyle/>
            <a:p>
              <a:pPr indent="0" lvl="0" marL="0" rtl="0" algn="ctr">
                <a:spcBef>
                  <a:spcPts val="0"/>
                </a:spcBef>
                <a:spcAft>
                  <a:spcPts val="0"/>
                </a:spcAft>
                <a:buNone/>
              </a:pPr>
              <a:r>
                <a:t/>
              </a:r>
              <a:endParaRPr sz="1134">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3" name="Shape 1333"/>
        <p:cNvGrpSpPr/>
        <p:nvPr/>
      </p:nvGrpSpPr>
      <p:grpSpPr>
        <a:xfrm>
          <a:off x="0" y="0"/>
          <a:ext cx="0" cy="0"/>
          <a:chOff x="0" y="0"/>
          <a:chExt cx="0" cy="0"/>
        </a:xfrm>
      </p:grpSpPr>
      <p:pic>
        <p:nvPicPr>
          <p:cNvPr id="1334" name="Google Shape;1334;p262" title="BG Light Blue.png"/>
          <p:cNvPicPr preferRelativeResize="0"/>
          <p:nvPr/>
        </p:nvPicPr>
        <p:blipFill>
          <a:blip r:embed="rId3">
            <a:alphaModFix/>
          </a:blip>
          <a:stretch>
            <a:fillRect/>
          </a:stretch>
        </p:blipFill>
        <p:spPr>
          <a:xfrm>
            <a:off x="-1050" y="0"/>
            <a:ext cx="9144000" cy="5715001"/>
          </a:xfrm>
          <a:prstGeom prst="rect">
            <a:avLst/>
          </a:prstGeom>
          <a:noFill/>
          <a:ln>
            <a:noFill/>
          </a:ln>
        </p:spPr>
      </p:pic>
      <p:sp>
        <p:nvSpPr>
          <p:cNvPr id="1335" name="Google Shape;1335;p262"/>
          <p:cNvSpPr/>
          <p:nvPr/>
        </p:nvSpPr>
        <p:spPr>
          <a:xfrm>
            <a:off x="459300" y="4535150"/>
            <a:ext cx="8227500" cy="677700"/>
          </a:xfrm>
          <a:prstGeom prst="roundRect">
            <a:avLst>
              <a:gd fmla="val 539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Lato"/>
              <a:ea typeface="Lato"/>
              <a:cs typeface="Lato"/>
              <a:sym typeface="Lato"/>
            </a:endParaRPr>
          </a:p>
        </p:txBody>
      </p:sp>
      <p:sp>
        <p:nvSpPr>
          <p:cNvPr id="1336" name="Google Shape;1336;p262"/>
          <p:cNvSpPr txBox="1"/>
          <p:nvPr/>
        </p:nvSpPr>
        <p:spPr>
          <a:xfrm>
            <a:off x="580800" y="4580797"/>
            <a:ext cx="79917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accent1"/>
                </a:solidFill>
                <a:latin typeface="Lato"/>
                <a:ea typeface="Lato"/>
                <a:cs typeface="Lato"/>
                <a:sym typeface="Lato"/>
              </a:rPr>
              <a:t>Don't just write a sentence; architect a prompt. Use the FUDI Framework to ensure your AI builder has every constraint it needs to generate a functional product, not just a generic UI.</a:t>
            </a:r>
            <a:endParaRPr b="1" sz="1200">
              <a:solidFill>
                <a:schemeClr val="accent1"/>
              </a:solidFill>
              <a:latin typeface="Lato"/>
              <a:ea typeface="Lato"/>
              <a:cs typeface="Lato"/>
              <a:sym typeface="Lato"/>
            </a:endParaRPr>
          </a:p>
        </p:txBody>
      </p:sp>
      <p:grpSp>
        <p:nvGrpSpPr>
          <p:cNvPr id="1337" name="Google Shape;1337;p262"/>
          <p:cNvGrpSpPr/>
          <p:nvPr/>
        </p:nvGrpSpPr>
        <p:grpSpPr>
          <a:xfrm>
            <a:off x="-7728520" y="2046088"/>
            <a:ext cx="215878" cy="323170"/>
            <a:chOff x="5603850" y="3350597"/>
            <a:chExt cx="267606" cy="360520"/>
          </a:xfrm>
        </p:grpSpPr>
        <p:sp>
          <p:nvSpPr>
            <p:cNvPr id="1338" name="Google Shape;1338;p262"/>
            <p:cNvSpPr/>
            <p:nvPr/>
          </p:nvSpPr>
          <p:spPr>
            <a:xfrm>
              <a:off x="5603850" y="3350597"/>
              <a:ext cx="267606" cy="360520"/>
            </a:xfrm>
            <a:custGeom>
              <a:rect b="b" l="l" r="r" t="t"/>
              <a:pathLst>
                <a:path extrusionOk="0" h="10717" w="7955">
                  <a:moveTo>
                    <a:pt x="1382" y="596"/>
                  </a:moveTo>
                  <a:lnTo>
                    <a:pt x="1382" y="1406"/>
                  </a:lnTo>
                  <a:lnTo>
                    <a:pt x="572" y="1406"/>
                  </a:lnTo>
                  <a:lnTo>
                    <a:pt x="1382" y="596"/>
                  </a:lnTo>
                  <a:close/>
                  <a:moveTo>
                    <a:pt x="6930" y="334"/>
                  </a:moveTo>
                  <a:lnTo>
                    <a:pt x="6930" y="9669"/>
                  </a:lnTo>
                  <a:lnTo>
                    <a:pt x="358" y="9669"/>
                  </a:lnTo>
                  <a:lnTo>
                    <a:pt x="358" y="1739"/>
                  </a:lnTo>
                  <a:lnTo>
                    <a:pt x="1572" y="1739"/>
                  </a:lnTo>
                  <a:cubicBezTo>
                    <a:pt x="1667" y="1739"/>
                    <a:pt x="1763" y="1644"/>
                    <a:pt x="1763" y="1548"/>
                  </a:cubicBezTo>
                  <a:lnTo>
                    <a:pt x="1763" y="334"/>
                  </a:lnTo>
                  <a:close/>
                  <a:moveTo>
                    <a:pt x="7621" y="1025"/>
                  </a:moveTo>
                  <a:lnTo>
                    <a:pt x="7621" y="10360"/>
                  </a:lnTo>
                  <a:lnTo>
                    <a:pt x="1048" y="10360"/>
                  </a:lnTo>
                  <a:lnTo>
                    <a:pt x="1048" y="10003"/>
                  </a:lnTo>
                  <a:lnTo>
                    <a:pt x="7097" y="10003"/>
                  </a:lnTo>
                  <a:cubicBezTo>
                    <a:pt x="7168" y="10003"/>
                    <a:pt x="7264" y="9907"/>
                    <a:pt x="7264" y="9836"/>
                  </a:cubicBezTo>
                  <a:lnTo>
                    <a:pt x="7264" y="1025"/>
                  </a:lnTo>
                  <a:close/>
                  <a:moveTo>
                    <a:pt x="1548" y="0"/>
                  </a:moveTo>
                  <a:cubicBezTo>
                    <a:pt x="1477" y="0"/>
                    <a:pt x="1453" y="24"/>
                    <a:pt x="1429" y="72"/>
                  </a:cubicBezTo>
                  <a:lnTo>
                    <a:pt x="48" y="1429"/>
                  </a:lnTo>
                  <a:cubicBezTo>
                    <a:pt x="24" y="1453"/>
                    <a:pt x="0" y="1525"/>
                    <a:pt x="0" y="1548"/>
                  </a:cubicBezTo>
                  <a:lnTo>
                    <a:pt x="0" y="9860"/>
                  </a:lnTo>
                  <a:cubicBezTo>
                    <a:pt x="0" y="9955"/>
                    <a:pt x="96" y="10026"/>
                    <a:pt x="167" y="10026"/>
                  </a:cubicBezTo>
                  <a:lnTo>
                    <a:pt x="691" y="10026"/>
                  </a:lnTo>
                  <a:lnTo>
                    <a:pt x="691" y="10550"/>
                  </a:lnTo>
                  <a:cubicBezTo>
                    <a:pt x="691" y="10622"/>
                    <a:pt x="762" y="10717"/>
                    <a:pt x="858" y="10717"/>
                  </a:cubicBezTo>
                  <a:lnTo>
                    <a:pt x="7764" y="10717"/>
                  </a:lnTo>
                  <a:cubicBezTo>
                    <a:pt x="7859" y="10717"/>
                    <a:pt x="7954" y="10622"/>
                    <a:pt x="7954" y="10550"/>
                  </a:cubicBezTo>
                  <a:lnTo>
                    <a:pt x="7954" y="858"/>
                  </a:lnTo>
                  <a:cubicBezTo>
                    <a:pt x="7954" y="786"/>
                    <a:pt x="7883" y="691"/>
                    <a:pt x="7764" y="691"/>
                  </a:cubicBezTo>
                  <a:lnTo>
                    <a:pt x="7264" y="691"/>
                  </a:lnTo>
                  <a:lnTo>
                    <a:pt x="7264" y="191"/>
                  </a:lnTo>
                  <a:cubicBezTo>
                    <a:pt x="7264" y="96"/>
                    <a:pt x="7168" y="0"/>
                    <a:pt x="7097" y="0"/>
                  </a:cubicBezTo>
                  <a:close/>
                </a:path>
              </a:pathLst>
            </a:custGeom>
            <a:solidFill>
              <a:schemeClr val="lt1"/>
            </a:solidFill>
            <a:ln>
              <a:noFill/>
            </a:ln>
          </p:spPr>
          <p:txBody>
            <a:bodyPr anchorCtr="0" anchor="ctr" bIns="73750" lIns="73750" spcFirstLastPara="1" rIns="73750" wrap="square" tIns="73750">
              <a:noAutofit/>
            </a:bodyPr>
            <a:lstStyle/>
            <a:p>
              <a:pPr indent="0" lvl="0" marL="0" rtl="0" algn="l">
                <a:spcBef>
                  <a:spcPts val="0"/>
                </a:spcBef>
                <a:spcAft>
                  <a:spcPts val="0"/>
                </a:spcAft>
                <a:buNone/>
              </a:pPr>
              <a:r>
                <a:t/>
              </a:r>
              <a:endParaRPr/>
            </a:p>
          </p:txBody>
        </p:sp>
        <p:sp>
          <p:nvSpPr>
            <p:cNvPr id="1339" name="Google Shape;1339;p262"/>
            <p:cNvSpPr/>
            <p:nvPr/>
          </p:nvSpPr>
          <p:spPr>
            <a:xfrm>
              <a:off x="5772083" y="3373843"/>
              <a:ext cx="52916" cy="12043"/>
            </a:xfrm>
            <a:custGeom>
              <a:rect b="b" l="l" r="r" t="t"/>
              <a:pathLst>
                <a:path extrusionOk="0" h="358" w="1573">
                  <a:moveTo>
                    <a:pt x="191" y="0"/>
                  </a:moveTo>
                  <a:cubicBezTo>
                    <a:pt x="96" y="0"/>
                    <a:pt x="0" y="48"/>
                    <a:pt x="0" y="143"/>
                  </a:cubicBezTo>
                  <a:cubicBezTo>
                    <a:pt x="0" y="262"/>
                    <a:pt x="96" y="357"/>
                    <a:pt x="191" y="357"/>
                  </a:cubicBezTo>
                  <a:lnTo>
                    <a:pt x="1382" y="357"/>
                  </a:lnTo>
                  <a:cubicBezTo>
                    <a:pt x="1453" y="357"/>
                    <a:pt x="1548" y="286"/>
                    <a:pt x="1548" y="214"/>
                  </a:cubicBezTo>
                  <a:cubicBezTo>
                    <a:pt x="1572" y="95"/>
                    <a:pt x="1501" y="0"/>
                    <a:pt x="1382" y="0"/>
                  </a:cubicBezTo>
                  <a:close/>
                </a:path>
              </a:pathLst>
            </a:custGeom>
            <a:solidFill>
              <a:schemeClr val="lt1"/>
            </a:solidFill>
            <a:ln>
              <a:noFill/>
            </a:ln>
          </p:spPr>
          <p:txBody>
            <a:bodyPr anchorCtr="0" anchor="ctr" bIns="73750" lIns="73750" spcFirstLastPara="1" rIns="73750" wrap="square" tIns="73750">
              <a:noAutofit/>
            </a:bodyPr>
            <a:lstStyle/>
            <a:p>
              <a:pPr indent="0" lvl="0" marL="0" rtl="0" algn="l">
                <a:spcBef>
                  <a:spcPts val="0"/>
                </a:spcBef>
                <a:spcAft>
                  <a:spcPts val="0"/>
                </a:spcAft>
                <a:buNone/>
              </a:pPr>
              <a:r>
                <a:t/>
              </a:r>
              <a:endParaRPr/>
            </a:p>
          </p:txBody>
        </p:sp>
        <p:sp>
          <p:nvSpPr>
            <p:cNvPr id="1340" name="Google Shape;1340;p262"/>
            <p:cNvSpPr/>
            <p:nvPr/>
          </p:nvSpPr>
          <p:spPr>
            <a:xfrm>
              <a:off x="5800913" y="3390663"/>
              <a:ext cx="24086" cy="12043"/>
            </a:xfrm>
            <a:custGeom>
              <a:rect b="b" l="l" r="r" t="t"/>
              <a:pathLst>
                <a:path extrusionOk="0" h="358" w="716">
                  <a:moveTo>
                    <a:pt x="215" y="0"/>
                  </a:moveTo>
                  <a:cubicBezTo>
                    <a:pt x="120" y="0"/>
                    <a:pt x="48" y="72"/>
                    <a:pt x="48" y="143"/>
                  </a:cubicBezTo>
                  <a:cubicBezTo>
                    <a:pt x="1" y="262"/>
                    <a:pt x="96" y="357"/>
                    <a:pt x="215" y="357"/>
                  </a:cubicBezTo>
                  <a:lnTo>
                    <a:pt x="548" y="357"/>
                  </a:lnTo>
                  <a:cubicBezTo>
                    <a:pt x="644" y="357"/>
                    <a:pt x="715" y="310"/>
                    <a:pt x="715" y="215"/>
                  </a:cubicBezTo>
                  <a:cubicBezTo>
                    <a:pt x="715" y="95"/>
                    <a:pt x="644" y="0"/>
                    <a:pt x="548" y="0"/>
                  </a:cubicBezTo>
                  <a:close/>
                </a:path>
              </a:pathLst>
            </a:custGeom>
            <a:solidFill>
              <a:schemeClr val="lt1"/>
            </a:solidFill>
            <a:ln>
              <a:noFill/>
            </a:ln>
          </p:spPr>
          <p:txBody>
            <a:bodyPr anchorCtr="0" anchor="ctr" bIns="73750" lIns="73750" spcFirstLastPara="1" rIns="73750" wrap="square" tIns="73750">
              <a:noAutofit/>
            </a:bodyPr>
            <a:lstStyle/>
            <a:p>
              <a:pPr indent="0" lvl="0" marL="0" rtl="0" algn="l">
                <a:spcBef>
                  <a:spcPts val="0"/>
                </a:spcBef>
                <a:spcAft>
                  <a:spcPts val="0"/>
                </a:spcAft>
                <a:buNone/>
              </a:pPr>
              <a:r>
                <a:t/>
              </a:r>
              <a:endParaRPr/>
            </a:p>
          </p:txBody>
        </p:sp>
        <p:sp>
          <p:nvSpPr>
            <p:cNvPr id="1341" name="Google Shape;1341;p262"/>
            <p:cNvSpPr/>
            <p:nvPr/>
          </p:nvSpPr>
          <p:spPr>
            <a:xfrm>
              <a:off x="5632679" y="3577297"/>
              <a:ext cx="186702" cy="34481"/>
            </a:xfrm>
            <a:custGeom>
              <a:rect b="b" l="l" r="r" t="t"/>
              <a:pathLst>
                <a:path extrusionOk="0" h="1025" w="5550">
                  <a:moveTo>
                    <a:pt x="5216" y="358"/>
                  </a:moveTo>
                  <a:lnTo>
                    <a:pt x="5216" y="715"/>
                  </a:lnTo>
                  <a:lnTo>
                    <a:pt x="358" y="715"/>
                  </a:lnTo>
                  <a:lnTo>
                    <a:pt x="358" y="358"/>
                  </a:lnTo>
                  <a:close/>
                  <a:moveTo>
                    <a:pt x="191" y="1"/>
                  </a:moveTo>
                  <a:cubicBezTo>
                    <a:pt x="96" y="1"/>
                    <a:pt x="1" y="72"/>
                    <a:pt x="1" y="168"/>
                  </a:cubicBezTo>
                  <a:lnTo>
                    <a:pt x="1" y="858"/>
                  </a:lnTo>
                  <a:cubicBezTo>
                    <a:pt x="1" y="977"/>
                    <a:pt x="96" y="1025"/>
                    <a:pt x="191" y="1025"/>
                  </a:cubicBezTo>
                  <a:lnTo>
                    <a:pt x="5359" y="1025"/>
                  </a:lnTo>
                  <a:cubicBezTo>
                    <a:pt x="5454" y="1025"/>
                    <a:pt x="5549" y="954"/>
                    <a:pt x="5549" y="858"/>
                  </a:cubicBezTo>
                  <a:lnTo>
                    <a:pt x="5549" y="168"/>
                  </a:lnTo>
                  <a:cubicBezTo>
                    <a:pt x="5549" y="72"/>
                    <a:pt x="5454" y="1"/>
                    <a:pt x="5359" y="1"/>
                  </a:cubicBezTo>
                  <a:close/>
                </a:path>
              </a:pathLst>
            </a:custGeom>
            <a:solidFill>
              <a:schemeClr val="lt1"/>
            </a:solidFill>
            <a:ln>
              <a:noFill/>
            </a:ln>
          </p:spPr>
          <p:txBody>
            <a:bodyPr anchorCtr="0" anchor="ctr" bIns="73750" lIns="73750" spcFirstLastPara="1" rIns="73750" wrap="square" tIns="73750">
              <a:noAutofit/>
            </a:bodyPr>
            <a:lstStyle/>
            <a:p>
              <a:pPr indent="0" lvl="0" marL="0" rtl="0" algn="l">
                <a:spcBef>
                  <a:spcPts val="0"/>
                </a:spcBef>
                <a:spcAft>
                  <a:spcPts val="0"/>
                </a:spcAft>
                <a:buNone/>
              </a:pPr>
              <a:r>
                <a:t/>
              </a:r>
              <a:endParaRPr/>
            </a:p>
          </p:txBody>
        </p:sp>
        <p:sp>
          <p:nvSpPr>
            <p:cNvPr id="1342" name="Google Shape;1342;p262"/>
            <p:cNvSpPr/>
            <p:nvPr/>
          </p:nvSpPr>
          <p:spPr>
            <a:xfrm>
              <a:off x="5655117" y="3623788"/>
              <a:ext cx="141019" cy="12043"/>
            </a:xfrm>
            <a:custGeom>
              <a:rect b="b" l="l" r="r" t="t"/>
              <a:pathLst>
                <a:path extrusionOk="0" h="358" w="4192">
                  <a:moveTo>
                    <a:pt x="215" y="0"/>
                  </a:moveTo>
                  <a:cubicBezTo>
                    <a:pt x="120" y="0"/>
                    <a:pt x="24" y="72"/>
                    <a:pt x="24" y="167"/>
                  </a:cubicBezTo>
                  <a:cubicBezTo>
                    <a:pt x="0" y="286"/>
                    <a:pt x="96" y="357"/>
                    <a:pt x="215" y="357"/>
                  </a:cubicBezTo>
                  <a:lnTo>
                    <a:pt x="4025" y="357"/>
                  </a:lnTo>
                  <a:cubicBezTo>
                    <a:pt x="4097" y="357"/>
                    <a:pt x="4192" y="310"/>
                    <a:pt x="4192" y="215"/>
                  </a:cubicBezTo>
                  <a:cubicBezTo>
                    <a:pt x="4192" y="95"/>
                    <a:pt x="4097" y="0"/>
                    <a:pt x="4025" y="0"/>
                  </a:cubicBezTo>
                  <a:close/>
                </a:path>
              </a:pathLst>
            </a:custGeom>
            <a:solidFill>
              <a:schemeClr val="lt1"/>
            </a:solidFill>
            <a:ln>
              <a:noFill/>
            </a:ln>
          </p:spPr>
          <p:txBody>
            <a:bodyPr anchorCtr="0" anchor="ctr" bIns="73750" lIns="73750" spcFirstLastPara="1" rIns="73750" wrap="square" tIns="73750">
              <a:noAutofit/>
            </a:bodyPr>
            <a:lstStyle/>
            <a:p>
              <a:pPr indent="0" lvl="0" marL="0" rtl="0" algn="l">
                <a:spcBef>
                  <a:spcPts val="0"/>
                </a:spcBef>
                <a:spcAft>
                  <a:spcPts val="0"/>
                </a:spcAft>
                <a:buNone/>
              </a:pPr>
              <a:r>
                <a:t/>
              </a:r>
              <a:endParaRPr/>
            </a:p>
          </p:txBody>
        </p:sp>
        <p:sp>
          <p:nvSpPr>
            <p:cNvPr id="1343" name="Google Shape;1343;p262"/>
            <p:cNvSpPr/>
            <p:nvPr/>
          </p:nvSpPr>
          <p:spPr>
            <a:xfrm>
              <a:off x="5683946" y="3646999"/>
              <a:ext cx="83360" cy="12077"/>
            </a:xfrm>
            <a:custGeom>
              <a:rect b="b" l="l" r="r" t="t"/>
              <a:pathLst>
                <a:path extrusionOk="0" h="359" w="2478">
                  <a:moveTo>
                    <a:pt x="215" y="1"/>
                  </a:moveTo>
                  <a:cubicBezTo>
                    <a:pt x="120" y="1"/>
                    <a:pt x="25" y="72"/>
                    <a:pt x="25" y="144"/>
                  </a:cubicBezTo>
                  <a:cubicBezTo>
                    <a:pt x="1" y="263"/>
                    <a:pt x="96" y="358"/>
                    <a:pt x="215" y="358"/>
                  </a:cubicBezTo>
                  <a:lnTo>
                    <a:pt x="2287" y="358"/>
                  </a:lnTo>
                  <a:cubicBezTo>
                    <a:pt x="2382" y="358"/>
                    <a:pt x="2477" y="310"/>
                    <a:pt x="2477" y="215"/>
                  </a:cubicBezTo>
                  <a:cubicBezTo>
                    <a:pt x="2477" y="96"/>
                    <a:pt x="2382" y="1"/>
                    <a:pt x="2287" y="1"/>
                  </a:cubicBezTo>
                  <a:close/>
                </a:path>
              </a:pathLst>
            </a:custGeom>
            <a:solidFill>
              <a:schemeClr val="lt1"/>
            </a:solidFill>
            <a:ln>
              <a:noFill/>
            </a:ln>
          </p:spPr>
          <p:txBody>
            <a:bodyPr anchorCtr="0" anchor="ctr" bIns="73750" lIns="73750" spcFirstLastPara="1" rIns="73750" wrap="square" tIns="73750">
              <a:noAutofit/>
            </a:bodyPr>
            <a:lstStyle/>
            <a:p>
              <a:pPr indent="0" lvl="0" marL="0" rtl="0" algn="l">
                <a:spcBef>
                  <a:spcPts val="0"/>
                </a:spcBef>
                <a:spcAft>
                  <a:spcPts val="0"/>
                </a:spcAft>
                <a:buNone/>
              </a:pPr>
              <a:r>
                <a:t/>
              </a:r>
              <a:endParaRPr/>
            </a:p>
          </p:txBody>
        </p:sp>
        <p:sp>
          <p:nvSpPr>
            <p:cNvPr id="1344" name="Google Shape;1344;p262"/>
            <p:cNvSpPr/>
            <p:nvPr/>
          </p:nvSpPr>
          <p:spPr>
            <a:xfrm>
              <a:off x="5690372" y="3391167"/>
              <a:ext cx="70509" cy="175769"/>
            </a:xfrm>
            <a:custGeom>
              <a:rect b="b" l="l" r="r" t="t"/>
              <a:pathLst>
                <a:path extrusionOk="0" h="5225" w="2096">
                  <a:moveTo>
                    <a:pt x="1048" y="557"/>
                  </a:moveTo>
                  <a:lnTo>
                    <a:pt x="1286" y="1033"/>
                  </a:lnTo>
                  <a:lnTo>
                    <a:pt x="834" y="1033"/>
                  </a:lnTo>
                  <a:lnTo>
                    <a:pt x="1048" y="557"/>
                  </a:lnTo>
                  <a:close/>
                  <a:moveTo>
                    <a:pt x="1477" y="1390"/>
                  </a:moveTo>
                  <a:lnTo>
                    <a:pt x="1739" y="1890"/>
                  </a:lnTo>
                  <a:lnTo>
                    <a:pt x="405" y="1890"/>
                  </a:lnTo>
                  <a:lnTo>
                    <a:pt x="643" y="1390"/>
                  </a:lnTo>
                  <a:close/>
                  <a:moveTo>
                    <a:pt x="381" y="2248"/>
                  </a:moveTo>
                  <a:lnTo>
                    <a:pt x="548" y="2271"/>
                  </a:lnTo>
                  <a:lnTo>
                    <a:pt x="548" y="4843"/>
                  </a:lnTo>
                  <a:lnTo>
                    <a:pt x="381" y="4843"/>
                  </a:lnTo>
                  <a:lnTo>
                    <a:pt x="381" y="2248"/>
                  </a:lnTo>
                  <a:close/>
                  <a:moveTo>
                    <a:pt x="1239" y="2248"/>
                  </a:moveTo>
                  <a:lnTo>
                    <a:pt x="1239" y="4843"/>
                  </a:lnTo>
                  <a:lnTo>
                    <a:pt x="881" y="4843"/>
                  </a:lnTo>
                  <a:lnTo>
                    <a:pt x="881" y="2271"/>
                  </a:lnTo>
                  <a:lnTo>
                    <a:pt x="881" y="2248"/>
                  </a:lnTo>
                  <a:close/>
                  <a:moveTo>
                    <a:pt x="1739" y="2248"/>
                  </a:moveTo>
                  <a:lnTo>
                    <a:pt x="1739" y="4843"/>
                  </a:lnTo>
                  <a:lnTo>
                    <a:pt x="1572" y="4843"/>
                  </a:lnTo>
                  <a:lnTo>
                    <a:pt x="1572" y="2248"/>
                  </a:lnTo>
                  <a:close/>
                  <a:moveTo>
                    <a:pt x="1047" y="0"/>
                  </a:moveTo>
                  <a:cubicBezTo>
                    <a:pt x="1023" y="0"/>
                    <a:pt x="999" y="3"/>
                    <a:pt x="977" y="9"/>
                  </a:cubicBezTo>
                  <a:cubicBezTo>
                    <a:pt x="953" y="57"/>
                    <a:pt x="905" y="57"/>
                    <a:pt x="881" y="104"/>
                  </a:cubicBezTo>
                  <a:lnTo>
                    <a:pt x="24" y="1843"/>
                  </a:lnTo>
                  <a:cubicBezTo>
                    <a:pt x="24" y="1867"/>
                    <a:pt x="0" y="1890"/>
                    <a:pt x="0" y="1914"/>
                  </a:cubicBezTo>
                  <a:lnTo>
                    <a:pt x="0" y="5058"/>
                  </a:lnTo>
                  <a:cubicBezTo>
                    <a:pt x="0" y="5129"/>
                    <a:pt x="72" y="5224"/>
                    <a:pt x="167" y="5224"/>
                  </a:cubicBezTo>
                  <a:lnTo>
                    <a:pt x="1905" y="5224"/>
                  </a:lnTo>
                  <a:cubicBezTo>
                    <a:pt x="1977" y="5224"/>
                    <a:pt x="2072" y="5129"/>
                    <a:pt x="2072" y="5058"/>
                  </a:cubicBezTo>
                  <a:lnTo>
                    <a:pt x="2072" y="1914"/>
                  </a:lnTo>
                  <a:cubicBezTo>
                    <a:pt x="2096" y="1867"/>
                    <a:pt x="2096" y="1867"/>
                    <a:pt x="2072" y="1843"/>
                  </a:cubicBezTo>
                  <a:lnTo>
                    <a:pt x="1215" y="104"/>
                  </a:lnTo>
                  <a:cubicBezTo>
                    <a:pt x="1197" y="32"/>
                    <a:pt x="1123" y="0"/>
                    <a:pt x="1047" y="0"/>
                  </a:cubicBezTo>
                  <a:close/>
                </a:path>
              </a:pathLst>
            </a:custGeom>
            <a:solidFill>
              <a:schemeClr val="lt1"/>
            </a:solidFill>
            <a:ln>
              <a:noFill/>
            </a:ln>
          </p:spPr>
          <p:txBody>
            <a:bodyPr anchorCtr="0" anchor="ctr" bIns="73750" lIns="73750" spcFirstLastPara="1" rIns="73750" wrap="square" tIns="73750">
              <a:noAutofit/>
            </a:bodyPr>
            <a:lstStyle/>
            <a:p>
              <a:pPr indent="0" lvl="0" marL="0" rtl="0" algn="l">
                <a:spcBef>
                  <a:spcPts val="0"/>
                </a:spcBef>
                <a:spcAft>
                  <a:spcPts val="0"/>
                </a:spcAft>
                <a:buNone/>
              </a:pPr>
              <a:r>
                <a:t/>
              </a:r>
              <a:endParaRPr/>
            </a:p>
          </p:txBody>
        </p:sp>
      </p:grpSp>
      <p:sp>
        <p:nvSpPr>
          <p:cNvPr id="1345" name="Google Shape;1345;p262"/>
          <p:cNvSpPr txBox="1"/>
          <p:nvPr/>
        </p:nvSpPr>
        <p:spPr>
          <a:xfrm>
            <a:off x="457200" y="406057"/>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Prototyping Prompting Lens</a:t>
            </a:r>
            <a:endParaRPr sz="1600">
              <a:solidFill>
                <a:srgbClr val="60A5FA"/>
              </a:solidFill>
              <a:latin typeface="Poppins SemiBold"/>
              <a:ea typeface="Poppins SemiBold"/>
              <a:cs typeface="Poppins SemiBold"/>
              <a:sym typeface="Poppins SemiBold"/>
            </a:endParaRPr>
          </a:p>
        </p:txBody>
      </p:sp>
      <p:sp>
        <p:nvSpPr>
          <p:cNvPr id="1346" name="Google Shape;1346;p262"/>
          <p:cNvSpPr txBox="1"/>
          <p:nvPr/>
        </p:nvSpPr>
        <p:spPr>
          <a:xfrm>
            <a:off x="457200" y="710182"/>
            <a:ext cx="8227500" cy="393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chemeClr val="dk1"/>
                </a:solidFill>
                <a:latin typeface="Poppins Medium"/>
                <a:ea typeface="Poppins Medium"/>
                <a:cs typeface="Poppins Medium"/>
                <a:sym typeface="Poppins Medium"/>
              </a:rPr>
              <a:t>Turn Prompts into Functional Prototypes</a:t>
            </a:r>
            <a:endParaRPr sz="3200">
              <a:solidFill>
                <a:schemeClr val="dk1"/>
              </a:solidFill>
              <a:latin typeface="Poppins Medium"/>
              <a:ea typeface="Poppins Medium"/>
              <a:cs typeface="Poppins Medium"/>
              <a:sym typeface="Poppins Medium"/>
            </a:endParaRPr>
          </a:p>
        </p:txBody>
      </p:sp>
      <p:sp>
        <p:nvSpPr>
          <p:cNvPr id="1347" name="Google Shape;1347;p262"/>
          <p:cNvSpPr/>
          <p:nvPr/>
        </p:nvSpPr>
        <p:spPr>
          <a:xfrm>
            <a:off x="459300" y="1992237"/>
            <a:ext cx="428100" cy="441000"/>
          </a:xfrm>
          <a:prstGeom prst="ellipse">
            <a:avLst/>
          </a:prstGeom>
          <a:solidFill>
            <a:schemeClr val="accent1"/>
          </a:solidFill>
          <a:ln>
            <a:noFill/>
          </a:ln>
        </p:spPr>
        <p:txBody>
          <a:bodyPr anchorCtr="0" anchor="ctr" bIns="102475" lIns="102475" spcFirstLastPara="1" rIns="102475" wrap="square" tIns="102475">
            <a:noAutofit/>
          </a:bodyPr>
          <a:lstStyle/>
          <a:p>
            <a:pPr indent="0" lvl="0" marL="0" rtl="0" algn="ctr">
              <a:spcBef>
                <a:spcPts val="0"/>
              </a:spcBef>
              <a:spcAft>
                <a:spcPts val="0"/>
              </a:spcAft>
              <a:buNone/>
            </a:pPr>
            <a:r>
              <a:t/>
            </a:r>
            <a:endParaRPr sz="1569">
              <a:solidFill>
                <a:srgbClr val="FFFFFF"/>
              </a:solidFill>
              <a:latin typeface="Lato"/>
              <a:ea typeface="Lato"/>
              <a:cs typeface="Lato"/>
              <a:sym typeface="Lato"/>
            </a:endParaRPr>
          </a:p>
        </p:txBody>
      </p:sp>
      <p:sp>
        <p:nvSpPr>
          <p:cNvPr id="1348" name="Google Shape;1348;p262"/>
          <p:cNvSpPr/>
          <p:nvPr/>
        </p:nvSpPr>
        <p:spPr>
          <a:xfrm>
            <a:off x="459300" y="1400575"/>
            <a:ext cx="428100" cy="441000"/>
          </a:xfrm>
          <a:prstGeom prst="ellipse">
            <a:avLst/>
          </a:prstGeom>
          <a:solidFill>
            <a:schemeClr val="accent2"/>
          </a:solidFill>
          <a:ln>
            <a:noFill/>
          </a:ln>
        </p:spPr>
        <p:txBody>
          <a:bodyPr anchorCtr="0" anchor="ctr" bIns="102475" lIns="102475" spcFirstLastPara="1" rIns="102475" wrap="square" tIns="102475">
            <a:noAutofit/>
          </a:bodyPr>
          <a:lstStyle/>
          <a:p>
            <a:pPr indent="0" lvl="0" marL="0" rtl="0" algn="ctr">
              <a:spcBef>
                <a:spcPts val="0"/>
              </a:spcBef>
              <a:spcAft>
                <a:spcPts val="0"/>
              </a:spcAft>
              <a:buNone/>
            </a:pPr>
            <a:r>
              <a:t/>
            </a:r>
            <a:endParaRPr sz="1569">
              <a:solidFill>
                <a:srgbClr val="FFFFFF"/>
              </a:solidFill>
              <a:latin typeface="Lato"/>
              <a:ea typeface="Lato"/>
              <a:cs typeface="Lato"/>
              <a:sym typeface="Lato"/>
            </a:endParaRPr>
          </a:p>
        </p:txBody>
      </p:sp>
      <p:sp>
        <p:nvSpPr>
          <p:cNvPr id="1349" name="Google Shape;1349;p262"/>
          <p:cNvSpPr/>
          <p:nvPr/>
        </p:nvSpPr>
        <p:spPr>
          <a:xfrm>
            <a:off x="459300" y="2641626"/>
            <a:ext cx="428100" cy="441000"/>
          </a:xfrm>
          <a:prstGeom prst="ellipse">
            <a:avLst/>
          </a:prstGeom>
          <a:solidFill>
            <a:srgbClr val="60A5FA"/>
          </a:solidFill>
          <a:ln>
            <a:noFill/>
          </a:ln>
        </p:spPr>
        <p:txBody>
          <a:bodyPr anchorCtr="0" anchor="ctr" bIns="102475" lIns="102475" spcFirstLastPara="1" rIns="102475" wrap="square" tIns="102475">
            <a:noAutofit/>
          </a:bodyPr>
          <a:lstStyle/>
          <a:p>
            <a:pPr indent="0" lvl="0" marL="0" rtl="0" algn="ctr">
              <a:spcBef>
                <a:spcPts val="0"/>
              </a:spcBef>
              <a:spcAft>
                <a:spcPts val="0"/>
              </a:spcAft>
              <a:buNone/>
            </a:pPr>
            <a:r>
              <a:t/>
            </a:r>
            <a:endParaRPr sz="1569">
              <a:solidFill>
                <a:schemeClr val="accent1"/>
              </a:solidFill>
              <a:latin typeface="Lato"/>
              <a:ea typeface="Lato"/>
              <a:cs typeface="Lato"/>
              <a:sym typeface="Lato"/>
            </a:endParaRPr>
          </a:p>
        </p:txBody>
      </p:sp>
      <p:sp>
        <p:nvSpPr>
          <p:cNvPr id="1350" name="Google Shape;1350;p262"/>
          <p:cNvSpPr/>
          <p:nvPr/>
        </p:nvSpPr>
        <p:spPr>
          <a:xfrm>
            <a:off x="459300" y="3277149"/>
            <a:ext cx="428100" cy="4410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102475" lIns="102475" spcFirstLastPara="1" rIns="102475" wrap="square" tIns="102475">
            <a:noAutofit/>
          </a:bodyPr>
          <a:lstStyle/>
          <a:p>
            <a:pPr indent="0" lvl="0" marL="0" rtl="0" algn="ctr">
              <a:spcBef>
                <a:spcPts val="0"/>
              </a:spcBef>
              <a:spcAft>
                <a:spcPts val="0"/>
              </a:spcAft>
              <a:buNone/>
            </a:pPr>
            <a:r>
              <a:t/>
            </a:r>
            <a:endParaRPr sz="1569">
              <a:solidFill>
                <a:schemeClr val="accent1"/>
              </a:solidFill>
              <a:latin typeface="Lato"/>
              <a:ea typeface="Lato"/>
              <a:cs typeface="Lato"/>
              <a:sym typeface="Lato"/>
            </a:endParaRPr>
          </a:p>
        </p:txBody>
      </p:sp>
      <p:sp>
        <p:nvSpPr>
          <p:cNvPr id="1351" name="Google Shape;1351;p262"/>
          <p:cNvSpPr txBox="1"/>
          <p:nvPr/>
        </p:nvSpPr>
        <p:spPr>
          <a:xfrm>
            <a:off x="520871" y="1447319"/>
            <a:ext cx="3171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Poppins SemiBold"/>
                <a:ea typeface="Poppins SemiBold"/>
                <a:cs typeface="Poppins SemiBold"/>
                <a:sym typeface="Poppins SemiBold"/>
              </a:rPr>
              <a:t>F</a:t>
            </a:r>
            <a:endParaRPr sz="1300">
              <a:solidFill>
                <a:srgbClr val="FFFFFF"/>
              </a:solidFill>
              <a:latin typeface="Poppins SemiBold"/>
              <a:ea typeface="Poppins SemiBold"/>
              <a:cs typeface="Poppins SemiBold"/>
              <a:sym typeface="Poppins SemiBold"/>
            </a:endParaRPr>
          </a:p>
        </p:txBody>
      </p:sp>
      <p:sp>
        <p:nvSpPr>
          <p:cNvPr id="1352" name="Google Shape;1352;p262"/>
          <p:cNvSpPr txBox="1"/>
          <p:nvPr/>
        </p:nvSpPr>
        <p:spPr>
          <a:xfrm>
            <a:off x="502248" y="2039588"/>
            <a:ext cx="3537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Poppins SemiBold"/>
                <a:ea typeface="Poppins SemiBold"/>
                <a:cs typeface="Poppins SemiBold"/>
                <a:sym typeface="Poppins SemiBold"/>
              </a:rPr>
              <a:t>U</a:t>
            </a:r>
            <a:endParaRPr sz="1300">
              <a:solidFill>
                <a:srgbClr val="FFFFFF"/>
              </a:solidFill>
              <a:latin typeface="Poppins SemiBold"/>
              <a:ea typeface="Poppins SemiBold"/>
              <a:cs typeface="Poppins SemiBold"/>
              <a:sym typeface="Poppins SemiBold"/>
            </a:endParaRPr>
          </a:p>
        </p:txBody>
      </p:sp>
      <p:sp>
        <p:nvSpPr>
          <p:cNvPr id="1353" name="Google Shape;1353;p262"/>
          <p:cNvSpPr txBox="1"/>
          <p:nvPr/>
        </p:nvSpPr>
        <p:spPr>
          <a:xfrm>
            <a:off x="502248" y="2683797"/>
            <a:ext cx="3537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Poppins SemiBold"/>
                <a:ea typeface="Poppins SemiBold"/>
                <a:cs typeface="Poppins SemiBold"/>
                <a:sym typeface="Poppins SemiBold"/>
              </a:rPr>
              <a:t>D</a:t>
            </a:r>
            <a:endParaRPr sz="1300">
              <a:solidFill>
                <a:schemeClr val="accent1"/>
              </a:solidFill>
              <a:latin typeface="Poppins SemiBold"/>
              <a:ea typeface="Poppins SemiBold"/>
              <a:cs typeface="Poppins SemiBold"/>
              <a:sym typeface="Poppins SemiBold"/>
            </a:endParaRPr>
          </a:p>
        </p:txBody>
      </p:sp>
      <p:sp>
        <p:nvSpPr>
          <p:cNvPr id="1354" name="Google Shape;1354;p262"/>
          <p:cNvSpPr txBox="1"/>
          <p:nvPr/>
        </p:nvSpPr>
        <p:spPr>
          <a:xfrm>
            <a:off x="502248" y="3329686"/>
            <a:ext cx="3537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Poppins SemiBold"/>
                <a:ea typeface="Poppins SemiBold"/>
                <a:cs typeface="Poppins SemiBold"/>
                <a:sym typeface="Poppins SemiBold"/>
              </a:rPr>
              <a:t>I</a:t>
            </a:r>
            <a:endParaRPr sz="1300">
              <a:solidFill>
                <a:schemeClr val="accent1"/>
              </a:solidFill>
              <a:latin typeface="Poppins SemiBold"/>
              <a:ea typeface="Poppins SemiBold"/>
              <a:cs typeface="Poppins SemiBold"/>
              <a:sym typeface="Poppins SemiBold"/>
            </a:endParaRPr>
          </a:p>
        </p:txBody>
      </p:sp>
      <p:grpSp>
        <p:nvGrpSpPr>
          <p:cNvPr id="1355" name="Google Shape;1355;p262"/>
          <p:cNvGrpSpPr/>
          <p:nvPr/>
        </p:nvGrpSpPr>
        <p:grpSpPr>
          <a:xfrm>
            <a:off x="1139552" y="1443916"/>
            <a:ext cx="1248354" cy="353316"/>
            <a:chOff x="1112125" y="2537113"/>
            <a:chExt cx="2374200" cy="317988"/>
          </a:xfrm>
        </p:grpSpPr>
        <p:sp>
          <p:nvSpPr>
            <p:cNvPr id="1356" name="Google Shape;1356;p262"/>
            <p:cNvSpPr/>
            <p:nvPr/>
          </p:nvSpPr>
          <p:spPr>
            <a:xfrm>
              <a:off x="1112125" y="2547300"/>
              <a:ext cx="2374200" cy="307800"/>
            </a:xfrm>
            <a:prstGeom prst="roundRect">
              <a:avLst>
                <a:gd fmla="val 50000" name="adj"/>
              </a:avLst>
            </a:prstGeom>
            <a:solidFill>
              <a:srgbClr val="DBEA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2B6B"/>
                </a:solidFill>
                <a:latin typeface="Lato"/>
                <a:ea typeface="Lato"/>
                <a:cs typeface="Lato"/>
                <a:sym typeface="Lato"/>
              </a:endParaRPr>
            </a:p>
          </p:txBody>
        </p:sp>
        <p:sp>
          <p:nvSpPr>
            <p:cNvPr id="1357" name="Google Shape;1357;p262"/>
            <p:cNvSpPr txBox="1"/>
            <p:nvPr/>
          </p:nvSpPr>
          <p:spPr>
            <a:xfrm>
              <a:off x="1321575" y="2537113"/>
              <a:ext cx="2091000" cy="31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050">
                  <a:solidFill>
                    <a:srgbClr val="1A2B6B"/>
                  </a:solidFill>
                  <a:latin typeface="Poppins SemiBold"/>
                  <a:ea typeface="Poppins SemiBold"/>
                  <a:cs typeface="Poppins SemiBold"/>
                  <a:sym typeface="Poppins SemiBold"/>
                </a:rPr>
                <a:t>Functionality</a:t>
              </a:r>
              <a:endParaRPr sz="900">
                <a:solidFill>
                  <a:srgbClr val="1A2B6B"/>
                </a:solidFill>
                <a:latin typeface="Lato"/>
                <a:ea typeface="Lato"/>
                <a:cs typeface="Lato"/>
                <a:sym typeface="Lato"/>
              </a:endParaRPr>
            </a:p>
          </p:txBody>
        </p:sp>
      </p:grpSp>
      <p:sp>
        <p:nvSpPr>
          <p:cNvPr id="1358" name="Google Shape;1358;p262"/>
          <p:cNvSpPr txBox="1"/>
          <p:nvPr/>
        </p:nvSpPr>
        <p:spPr>
          <a:xfrm>
            <a:off x="2979600" y="1461017"/>
            <a:ext cx="30111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000">
                <a:solidFill>
                  <a:schemeClr val="accent2"/>
                </a:solidFill>
                <a:latin typeface="Lato"/>
                <a:ea typeface="Lato"/>
                <a:cs typeface="Lato"/>
                <a:sym typeface="Lato"/>
              </a:rPr>
              <a:t>What should the product do?</a:t>
            </a:r>
            <a:endParaRPr sz="1000">
              <a:solidFill>
                <a:schemeClr val="accent2"/>
              </a:solidFill>
              <a:latin typeface="Lato"/>
              <a:ea typeface="Lato"/>
              <a:cs typeface="Lato"/>
              <a:sym typeface="Lato"/>
            </a:endParaRPr>
          </a:p>
        </p:txBody>
      </p:sp>
      <p:grpSp>
        <p:nvGrpSpPr>
          <p:cNvPr id="1359" name="Google Shape;1359;p262"/>
          <p:cNvGrpSpPr/>
          <p:nvPr/>
        </p:nvGrpSpPr>
        <p:grpSpPr>
          <a:xfrm>
            <a:off x="1165040" y="2038175"/>
            <a:ext cx="1248354" cy="353316"/>
            <a:chOff x="1160600" y="3004038"/>
            <a:chExt cx="2374200" cy="317988"/>
          </a:xfrm>
        </p:grpSpPr>
        <p:sp>
          <p:nvSpPr>
            <p:cNvPr id="1360" name="Google Shape;1360;p262"/>
            <p:cNvSpPr/>
            <p:nvPr/>
          </p:nvSpPr>
          <p:spPr>
            <a:xfrm>
              <a:off x="1160600" y="3014225"/>
              <a:ext cx="2374200" cy="307800"/>
            </a:xfrm>
            <a:prstGeom prst="roundRect">
              <a:avLst>
                <a:gd fmla="val 50000" name="adj"/>
              </a:avLst>
            </a:prstGeom>
            <a:solidFill>
              <a:srgbClr val="DBEA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2B6B"/>
                </a:solidFill>
                <a:latin typeface="Lato"/>
                <a:ea typeface="Lato"/>
                <a:cs typeface="Lato"/>
                <a:sym typeface="Lato"/>
              </a:endParaRPr>
            </a:p>
          </p:txBody>
        </p:sp>
        <p:sp>
          <p:nvSpPr>
            <p:cNvPr id="1361" name="Google Shape;1361;p262"/>
            <p:cNvSpPr txBox="1"/>
            <p:nvPr/>
          </p:nvSpPr>
          <p:spPr>
            <a:xfrm>
              <a:off x="1321575" y="3004038"/>
              <a:ext cx="2091000" cy="31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050">
                  <a:solidFill>
                    <a:srgbClr val="1A2B6B"/>
                  </a:solidFill>
                  <a:latin typeface="Poppins SemiBold"/>
                  <a:ea typeface="Poppins SemiBold"/>
                  <a:cs typeface="Poppins SemiBold"/>
                  <a:sym typeface="Poppins SemiBold"/>
                </a:rPr>
                <a:t>User Flow</a:t>
              </a:r>
              <a:endParaRPr sz="900">
                <a:solidFill>
                  <a:srgbClr val="1A2B6B"/>
                </a:solidFill>
                <a:latin typeface="Lato"/>
                <a:ea typeface="Lato"/>
                <a:cs typeface="Lato"/>
                <a:sym typeface="Lato"/>
              </a:endParaRPr>
            </a:p>
          </p:txBody>
        </p:sp>
      </p:grpSp>
      <p:sp>
        <p:nvSpPr>
          <p:cNvPr id="1362" name="Google Shape;1362;p262"/>
          <p:cNvSpPr txBox="1"/>
          <p:nvPr/>
        </p:nvSpPr>
        <p:spPr>
          <a:xfrm>
            <a:off x="2979600" y="2089359"/>
            <a:ext cx="3629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000">
                <a:solidFill>
                  <a:schemeClr val="accent2"/>
                </a:solidFill>
                <a:latin typeface="Lato"/>
                <a:ea typeface="Lato"/>
                <a:cs typeface="Lato"/>
                <a:sym typeface="Lato"/>
              </a:rPr>
              <a:t>What is the happy path?</a:t>
            </a:r>
            <a:endParaRPr sz="1000">
              <a:solidFill>
                <a:schemeClr val="accent2"/>
              </a:solidFill>
              <a:latin typeface="Lato"/>
              <a:ea typeface="Lato"/>
              <a:cs typeface="Lato"/>
              <a:sym typeface="Lato"/>
            </a:endParaRPr>
          </a:p>
        </p:txBody>
      </p:sp>
      <p:grpSp>
        <p:nvGrpSpPr>
          <p:cNvPr id="1363" name="Google Shape;1363;p262"/>
          <p:cNvGrpSpPr/>
          <p:nvPr/>
        </p:nvGrpSpPr>
        <p:grpSpPr>
          <a:xfrm>
            <a:off x="1165040" y="2686031"/>
            <a:ext cx="1248354" cy="353316"/>
            <a:chOff x="1160600" y="3484713"/>
            <a:chExt cx="2374200" cy="317988"/>
          </a:xfrm>
        </p:grpSpPr>
        <p:sp>
          <p:nvSpPr>
            <p:cNvPr id="1364" name="Google Shape;1364;p262"/>
            <p:cNvSpPr/>
            <p:nvPr/>
          </p:nvSpPr>
          <p:spPr>
            <a:xfrm>
              <a:off x="1160600" y="3494900"/>
              <a:ext cx="2374200" cy="307800"/>
            </a:xfrm>
            <a:prstGeom prst="roundRect">
              <a:avLst>
                <a:gd fmla="val 50000" name="adj"/>
              </a:avLst>
            </a:prstGeom>
            <a:solidFill>
              <a:srgbClr val="DBEA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2B6B"/>
                </a:solidFill>
                <a:latin typeface="Lato"/>
                <a:ea typeface="Lato"/>
                <a:cs typeface="Lato"/>
                <a:sym typeface="Lato"/>
              </a:endParaRPr>
            </a:p>
          </p:txBody>
        </p:sp>
        <p:sp>
          <p:nvSpPr>
            <p:cNvPr id="1365" name="Google Shape;1365;p262"/>
            <p:cNvSpPr txBox="1"/>
            <p:nvPr/>
          </p:nvSpPr>
          <p:spPr>
            <a:xfrm>
              <a:off x="1321575" y="3484713"/>
              <a:ext cx="2091000" cy="31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050">
                  <a:solidFill>
                    <a:srgbClr val="1A2B6B"/>
                  </a:solidFill>
                  <a:latin typeface="Poppins SemiBold"/>
                  <a:ea typeface="Poppins SemiBold"/>
                  <a:cs typeface="Poppins SemiBold"/>
                  <a:sym typeface="Poppins SemiBold"/>
                </a:rPr>
                <a:t>Design</a:t>
              </a:r>
              <a:endParaRPr sz="900">
                <a:solidFill>
                  <a:srgbClr val="1A2B6B"/>
                </a:solidFill>
                <a:latin typeface="Lato"/>
                <a:ea typeface="Lato"/>
                <a:cs typeface="Lato"/>
                <a:sym typeface="Lato"/>
              </a:endParaRPr>
            </a:p>
          </p:txBody>
        </p:sp>
      </p:grpSp>
      <p:sp>
        <p:nvSpPr>
          <p:cNvPr id="1366" name="Google Shape;1366;p262"/>
          <p:cNvSpPr txBox="1"/>
          <p:nvPr/>
        </p:nvSpPr>
        <p:spPr>
          <a:xfrm>
            <a:off x="2979600" y="2717702"/>
            <a:ext cx="2953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000">
                <a:solidFill>
                  <a:schemeClr val="accent2"/>
                </a:solidFill>
                <a:latin typeface="Lato"/>
                <a:ea typeface="Lato"/>
                <a:cs typeface="Lato"/>
                <a:sym typeface="Lato"/>
              </a:rPr>
              <a:t>What are the visual constraints?</a:t>
            </a:r>
            <a:endParaRPr sz="1000">
              <a:solidFill>
                <a:schemeClr val="accent2"/>
              </a:solidFill>
              <a:latin typeface="Lato"/>
              <a:ea typeface="Lato"/>
              <a:cs typeface="Lato"/>
              <a:sym typeface="Lato"/>
            </a:endParaRPr>
          </a:p>
        </p:txBody>
      </p:sp>
      <p:grpSp>
        <p:nvGrpSpPr>
          <p:cNvPr id="1367" name="Google Shape;1367;p262"/>
          <p:cNvGrpSpPr/>
          <p:nvPr/>
        </p:nvGrpSpPr>
        <p:grpSpPr>
          <a:xfrm>
            <a:off x="1165040" y="3328944"/>
            <a:ext cx="1248354" cy="353316"/>
            <a:chOff x="1160600" y="3944125"/>
            <a:chExt cx="2374200" cy="317988"/>
          </a:xfrm>
        </p:grpSpPr>
        <p:sp>
          <p:nvSpPr>
            <p:cNvPr id="1368" name="Google Shape;1368;p262"/>
            <p:cNvSpPr/>
            <p:nvPr/>
          </p:nvSpPr>
          <p:spPr>
            <a:xfrm>
              <a:off x="1160600" y="3954313"/>
              <a:ext cx="2374200" cy="307800"/>
            </a:xfrm>
            <a:prstGeom prst="roundRect">
              <a:avLst>
                <a:gd fmla="val 50000" name="adj"/>
              </a:avLst>
            </a:prstGeom>
            <a:solidFill>
              <a:srgbClr val="DBEA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2B6B"/>
                </a:solidFill>
                <a:latin typeface="Lato"/>
                <a:ea typeface="Lato"/>
                <a:cs typeface="Lato"/>
                <a:sym typeface="Lato"/>
              </a:endParaRPr>
            </a:p>
          </p:txBody>
        </p:sp>
        <p:sp>
          <p:nvSpPr>
            <p:cNvPr id="1369" name="Google Shape;1369;p262"/>
            <p:cNvSpPr txBox="1"/>
            <p:nvPr/>
          </p:nvSpPr>
          <p:spPr>
            <a:xfrm>
              <a:off x="1321575" y="3944125"/>
              <a:ext cx="2091000" cy="31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050">
                  <a:solidFill>
                    <a:srgbClr val="1A2B6B"/>
                  </a:solidFill>
                  <a:latin typeface="Poppins SemiBold"/>
                  <a:ea typeface="Poppins SemiBold"/>
                  <a:cs typeface="Poppins SemiBold"/>
                  <a:sym typeface="Poppins SemiBold"/>
                </a:rPr>
                <a:t>Interaction</a:t>
              </a:r>
              <a:endParaRPr sz="900">
                <a:solidFill>
                  <a:srgbClr val="1A2B6B"/>
                </a:solidFill>
                <a:latin typeface="Lato"/>
                <a:ea typeface="Lato"/>
                <a:cs typeface="Lato"/>
                <a:sym typeface="Lato"/>
              </a:endParaRPr>
            </a:p>
          </p:txBody>
        </p:sp>
      </p:grpSp>
      <p:sp>
        <p:nvSpPr>
          <p:cNvPr id="1370" name="Google Shape;1370;p262"/>
          <p:cNvSpPr txBox="1"/>
          <p:nvPr/>
        </p:nvSpPr>
        <p:spPr>
          <a:xfrm>
            <a:off x="2979600" y="3346044"/>
            <a:ext cx="2875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000">
                <a:solidFill>
                  <a:schemeClr val="accent2"/>
                </a:solidFill>
                <a:latin typeface="Lato"/>
                <a:ea typeface="Lato"/>
                <a:cs typeface="Lato"/>
                <a:sym typeface="Lato"/>
              </a:rPr>
              <a:t>Which features should be interactive?</a:t>
            </a:r>
            <a:endParaRPr sz="1000">
              <a:solidFill>
                <a:schemeClr val="accent2"/>
              </a:solidFill>
              <a:latin typeface="Lato"/>
              <a:ea typeface="Lato"/>
              <a:cs typeface="Lato"/>
              <a:sym typeface="Lato"/>
            </a:endParaRPr>
          </a:p>
        </p:txBody>
      </p:sp>
      <p:sp>
        <p:nvSpPr>
          <p:cNvPr id="1371" name="Google Shape;1371;p262"/>
          <p:cNvSpPr txBox="1"/>
          <p:nvPr/>
        </p:nvSpPr>
        <p:spPr>
          <a:xfrm>
            <a:off x="338447" y="4135472"/>
            <a:ext cx="108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Poppins SemiBold"/>
                <a:ea typeface="Poppins SemiBold"/>
                <a:cs typeface="Poppins SemiBold"/>
                <a:sym typeface="Poppins SemiBold"/>
              </a:rPr>
              <a:t>TAKEAWAY</a:t>
            </a:r>
            <a:endParaRPr sz="1200">
              <a:solidFill>
                <a:schemeClr val="accent1"/>
              </a:solidFill>
              <a:latin typeface="Poppins SemiBold"/>
              <a:ea typeface="Poppins SemiBold"/>
              <a:cs typeface="Poppins SemiBold"/>
              <a:sym typeface="Poppins SemiBold"/>
            </a:endParaRPr>
          </a:p>
        </p:txBody>
      </p:sp>
      <p:cxnSp>
        <p:nvCxnSpPr>
          <p:cNvPr id="1372" name="Google Shape;1372;p262"/>
          <p:cNvCxnSpPr/>
          <p:nvPr/>
        </p:nvCxnSpPr>
        <p:spPr>
          <a:xfrm>
            <a:off x="2592808" y="1626103"/>
            <a:ext cx="353700" cy="0"/>
          </a:xfrm>
          <a:prstGeom prst="straightConnector1">
            <a:avLst/>
          </a:prstGeom>
          <a:noFill/>
          <a:ln cap="flat" cmpd="sng" w="9525">
            <a:solidFill>
              <a:schemeClr val="accent2"/>
            </a:solidFill>
            <a:prstDash val="solid"/>
            <a:round/>
            <a:headEnd len="med" w="med" type="none"/>
            <a:tailEnd len="med" w="med" type="stealth"/>
          </a:ln>
        </p:spPr>
      </p:cxnSp>
      <p:cxnSp>
        <p:nvCxnSpPr>
          <p:cNvPr id="1373" name="Google Shape;1373;p262"/>
          <p:cNvCxnSpPr/>
          <p:nvPr/>
        </p:nvCxnSpPr>
        <p:spPr>
          <a:xfrm>
            <a:off x="2592808" y="2257870"/>
            <a:ext cx="353700" cy="0"/>
          </a:xfrm>
          <a:prstGeom prst="straightConnector1">
            <a:avLst/>
          </a:prstGeom>
          <a:noFill/>
          <a:ln cap="flat" cmpd="sng" w="9525">
            <a:solidFill>
              <a:schemeClr val="accent2"/>
            </a:solidFill>
            <a:prstDash val="solid"/>
            <a:round/>
            <a:headEnd len="med" w="med" type="none"/>
            <a:tailEnd len="med" w="med" type="stealth"/>
          </a:ln>
        </p:spPr>
      </p:cxnSp>
      <p:cxnSp>
        <p:nvCxnSpPr>
          <p:cNvPr id="1374" name="Google Shape;1374;p262"/>
          <p:cNvCxnSpPr/>
          <p:nvPr/>
        </p:nvCxnSpPr>
        <p:spPr>
          <a:xfrm>
            <a:off x="2592808" y="2889638"/>
            <a:ext cx="353700" cy="0"/>
          </a:xfrm>
          <a:prstGeom prst="straightConnector1">
            <a:avLst/>
          </a:prstGeom>
          <a:noFill/>
          <a:ln cap="flat" cmpd="sng" w="9525">
            <a:solidFill>
              <a:schemeClr val="accent2"/>
            </a:solidFill>
            <a:prstDash val="solid"/>
            <a:round/>
            <a:headEnd len="med" w="med" type="none"/>
            <a:tailEnd len="med" w="med" type="stealth"/>
          </a:ln>
        </p:spPr>
      </p:cxnSp>
      <p:cxnSp>
        <p:nvCxnSpPr>
          <p:cNvPr id="1375" name="Google Shape;1375;p262"/>
          <p:cNvCxnSpPr/>
          <p:nvPr/>
        </p:nvCxnSpPr>
        <p:spPr>
          <a:xfrm>
            <a:off x="2592808" y="3521406"/>
            <a:ext cx="353700" cy="0"/>
          </a:xfrm>
          <a:prstGeom prst="straightConnector1">
            <a:avLst/>
          </a:prstGeom>
          <a:noFill/>
          <a:ln cap="flat" cmpd="sng" w="9525">
            <a:solidFill>
              <a:schemeClr val="accent2"/>
            </a:solidFill>
            <a:prstDash val="solid"/>
            <a:round/>
            <a:headEnd len="med" w="med" type="none"/>
            <a:tailEnd len="med" w="med" type="stealth"/>
          </a:ln>
        </p:spPr>
      </p:cxnSp>
      <p:sp>
        <p:nvSpPr>
          <p:cNvPr id="1376" name="Google Shape;1376;p262"/>
          <p:cNvSpPr txBox="1"/>
          <p:nvPr/>
        </p:nvSpPr>
        <p:spPr>
          <a:xfrm>
            <a:off x="5372100" y="1501350"/>
            <a:ext cx="35670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Poppins SemiBold"/>
                <a:ea typeface="Poppins SemiBold"/>
                <a:cs typeface="Poppins SemiBold"/>
                <a:sym typeface="Poppins SemiBold"/>
              </a:rPr>
              <a:t>✍️ Define inputs, outputs and constraints.</a:t>
            </a:r>
            <a:endParaRPr sz="1100">
              <a:solidFill>
                <a:schemeClr val="accent2"/>
              </a:solidFill>
              <a:latin typeface="Poppins SemiBold"/>
              <a:ea typeface="Poppins SemiBold"/>
              <a:cs typeface="Poppins SemiBold"/>
              <a:sym typeface="Poppins SemiBold"/>
            </a:endParaRPr>
          </a:p>
        </p:txBody>
      </p:sp>
      <p:sp>
        <p:nvSpPr>
          <p:cNvPr id="1377" name="Google Shape;1377;p262"/>
          <p:cNvSpPr txBox="1"/>
          <p:nvPr/>
        </p:nvSpPr>
        <p:spPr>
          <a:xfrm>
            <a:off x="5372100" y="2133650"/>
            <a:ext cx="35670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Poppins SemiBold"/>
                <a:ea typeface="Poppins SemiBold"/>
                <a:cs typeface="Poppins SemiBold"/>
                <a:sym typeface="Poppins SemiBold"/>
              </a:rPr>
              <a:t>✍️ Define the user flow, step-by-step.</a:t>
            </a:r>
            <a:endParaRPr sz="1100">
              <a:solidFill>
                <a:schemeClr val="accent2"/>
              </a:solidFill>
              <a:latin typeface="Poppins SemiBold"/>
              <a:ea typeface="Poppins SemiBold"/>
              <a:cs typeface="Poppins SemiBold"/>
              <a:sym typeface="Poppins SemiBold"/>
            </a:endParaRPr>
          </a:p>
        </p:txBody>
      </p:sp>
      <p:sp>
        <p:nvSpPr>
          <p:cNvPr id="1378" name="Google Shape;1378;p262"/>
          <p:cNvSpPr txBox="1"/>
          <p:nvPr/>
        </p:nvSpPr>
        <p:spPr>
          <a:xfrm>
            <a:off x="5372100" y="2765950"/>
            <a:ext cx="35670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Poppins SemiBold"/>
                <a:ea typeface="Poppins SemiBold"/>
                <a:cs typeface="Poppins SemiBold"/>
                <a:sym typeface="Poppins SemiBold"/>
              </a:rPr>
              <a:t>✍️ </a:t>
            </a:r>
            <a:r>
              <a:rPr lang="en" sz="1100">
                <a:solidFill>
                  <a:schemeClr val="accent2"/>
                </a:solidFill>
                <a:latin typeface="Poppins SemiBold"/>
                <a:ea typeface="Poppins SemiBold"/>
                <a:cs typeface="Poppins SemiBold"/>
                <a:sym typeface="Poppins SemiBold"/>
              </a:rPr>
              <a:t>Define the aesthetic or system.</a:t>
            </a:r>
            <a:endParaRPr sz="1100">
              <a:solidFill>
                <a:schemeClr val="accent2"/>
              </a:solidFill>
              <a:latin typeface="Poppins SemiBold"/>
              <a:ea typeface="Poppins SemiBold"/>
              <a:cs typeface="Poppins SemiBold"/>
              <a:sym typeface="Poppins SemiBold"/>
            </a:endParaRPr>
          </a:p>
        </p:txBody>
      </p:sp>
      <p:sp>
        <p:nvSpPr>
          <p:cNvPr id="1379" name="Google Shape;1379;p262"/>
          <p:cNvSpPr txBox="1"/>
          <p:nvPr/>
        </p:nvSpPr>
        <p:spPr>
          <a:xfrm>
            <a:off x="5372100" y="3398250"/>
            <a:ext cx="35670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Poppins SemiBold"/>
                <a:ea typeface="Poppins SemiBold"/>
                <a:cs typeface="Poppins SemiBold"/>
                <a:sym typeface="Poppins SemiBold"/>
              </a:rPr>
              <a:t>✍️ Define the smart behaviors.</a:t>
            </a:r>
            <a:endParaRPr sz="1100">
              <a:solidFill>
                <a:schemeClr val="accent2"/>
              </a:solidFill>
              <a:latin typeface="Poppins SemiBold"/>
              <a:ea typeface="Poppins SemiBold"/>
              <a:cs typeface="Poppins SemiBold"/>
              <a:sym typeface="Poppins SemiBold"/>
            </a:endParaRPr>
          </a:p>
        </p:txBody>
      </p:sp>
      <p:cxnSp>
        <p:nvCxnSpPr>
          <p:cNvPr id="1380" name="Google Shape;1380;p262"/>
          <p:cNvCxnSpPr/>
          <p:nvPr/>
        </p:nvCxnSpPr>
        <p:spPr>
          <a:xfrm>
            <a:off x="450500" y="4003075"/>
            <a:ext cx="8225100" cy="0"/>
          </a:xfrm>
          <a:prstGeom prst="straightConnector1">
            <a:avLst/>
          </a:prstGeom>
          <a:noFill/>
          <a:ln cap="flat" cmpd="sng" w="19050">
            <a:solidFill>
              <a:schemeClr val="accent1"/>
            </a:solidFill>
            <a:prstDash val="dot"/>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717"/>
        </a:solidFill>
      </p:bgPr>
    </p:bg>
    <p:spTree>
      <p:nvGrpSpPr>
        <p:cNvPr id="1385" name="Shape 1385"/>
        <p:cNvGrpSpPr/>
        <p:nvPr/>
      </p:nvGrpSpPr>
      <p:grpSpPr>
        <a:xfrm>
          <a:off x="0" y="0"/>
          <a:ext cx="0" cy="0"/>
          <a:chOff x="0" y="0"/>
          <a:chExt cx="0" cy="0"/>
        </a:xfrm>
      </p:grpSpPr>
      <p:sp>
        <p:nvSpPr>
          <p:cNvPr id="1386" name="Google Shape;1386;p263"/>
          <p:cNvSpPr txBox="1"/>
          <p:nvPr>
            <p:ph type="title"/>
          </p:nvPr>
        </p:nvSpPr>
        <p:spPr>
          <a:xfrm>
            <a:off x="457200" y="679640"/>
            <a:ext cx="4845900" cy="9543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100">
                <a:solidFill>
                  <a:schemeClr val="lt1"/>
                </a:solidFill>
              </a:rPr>
              <a:t>Deconstructing Your Prompt</a:t>
            </a:r>
            <a:endParaRPr sz="3100">
              <a:solidFill>
                <a:schemeClr val="lt1"/>
              </a:solidFill>
            </a:endParaRPr>
          </a:p>
        </p:txBody>
      </p:sp>
      <p:sp>
        <p:nvSpPr>
          <p:cNvPr id="1387" name="Google Shape;1387;p263"/>
          <p:cNvSpPr txBox="1"/>
          <p:nvPr/>
        </p:nvSpPr>
        <p:spPr>
          <a:xfrm>
            <a:off x="457200" y="423079"/>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FUDI In Action</a:t>
            </a:r>
            <a:endParaRPr sz="1600">
              <a:solidFill>
                <a:srgbClr val="60A5FA"/>
              </a:solidFill>
              <a:latin typeface="Poppins SemiBold"/>
              <a:ea typeface="Poppins SemiBold"/>
              <a:cs typeface="Poppins SemiBold"/>
              <a:sym typeface="Poppins SemiBold"/>
            </a:endParaRPr>
          </a:p>
        </p:txBody>
      </p:sp>
      <p:sp>
        <p:nvSpPr>
          <p:cNvPr id="1388" name="Google Shape;1388;p263"/>
          <p:cNvSpPr/>
          <p:nvPr/>
        </p:nvSpPr>
        <p:spPr>
          <a:xfrm>
            <a:off x="459300" y="1814375"/>
            <a:ext cx="8513700" cy="3592800"/>
          </a:xfrm>
          <a:prstGeom prst="roundRect">
            <a:avLst>
              <a:gd fmla="val 5783" name="adj"/>
            </a:avLst>
          </a:prstGeom>
          <a:solidFill>
            <a:srgbClr val="FFFFFF"/>
          </a:solidFill>
          <a:ln>
            <a:noFill/>
          </a:ln>
        </p:spPr>
        <p:txBody>
          <a:bodyPr anchorCtr="0" anchor="ctr" bIns="137150" lIns="137150" spcFirstLastPara="1" rIns="137150" wrap="square" tIns="137150">
            <a:noAutofit/>
          </a:bodyPr>
          <a:lstStyle/>
          <a:p>
            <a:pPr indent="0" lvl="0" marL="1714500" marR="0" rtl="0" algn="l">
              <a:lnSpc>
                <a:spcPct val="115000"/>
              </a:lnSpc>
              <a:spcBef>
                <a:spcPts val="0"/>
              </a:spcBef>
              <a:spcAft>
                <a:spcPts val="0"/>
              </a:spcAft>
              <a:buNone/>
            </a:pPr>
            <a:r>
              <a:t/>
            </a:r>
            <a:endParaRPr sz="1100">
              <a:solidFill>
                <a:schemeClr val="lt1"/>
              </a:solidFill>
              <a:latin typeface="IBM Plex Mono"/>
              <a:ea typeface="IBM Plex Mono"/>
              <a:cs typeface="IBM Plex Mono"/>
              <a:sym typeface="IBM Plex Mono"/>
            </a:endParaRPr>
          </a:p>
          <a:p>
            <a:pPr indent="0" lvl="0" marL="0" marR="0" rtl="0" algn="l">
              <a:lnSpc>
                <a:spcPct val="115000"/>
              </a:lnSpc>
              <a:spcBef>
                <a:spcPts val="800"/>
              </a:spcBef>
              <a:spcAft>
                <a:spcPts val="0"/>
              </a:spcAft>
              <a:buNone/>
            </a:pPr>
            <a:r>
              <a:t/>
            </a:r>
            <a:endParaRPr sz="1100">
              <a:solidFill>
                <a:schemeClr val="lt1"/>
              </a:solidFill>
              <a:highlight>
                <a:schemeClr val="accent4"/>
              </a:highlight>
              <a:latin typeface="IBM Plex Mono"/>
              <a:ea typeface="IBM Plex Mono"/>
              <a:cs typeface="IBM Plex Mono"/>
              <a:sym typeface="IBM Plex Mono"/>
            </a:endParaRPr>
          </a:p>
          <a:p>
            <a:pPr indent="0" lvl="0" marL="0" marR="0" rtl="0" algn="l">
              <a:lnSpc>
                <a:spcPct val="115000"/>
              </a:lnSpc>
              <a:spcBef>
                <a:spcPts val="800"/>
              </a:spcBef>
              <a:spcAft>
                <a:spcPts val="800"/>
              </a:spcAft>
              <a:buNone/>
            </a:pPr>
            <a:r>
              <a:t/>
            </a:r>
            <a:endParaRPr sz="1100">
              <a:solidFill>
                <a:schemeClr val="accent2"/>
              </a:solidFill>
              <a:highlight>
                <a:schemeClr val="lt2"/>
              </a:highlight>
              <a:latin typeface="IBM Plex Mono"/>
              <a:ea typeface="IBM Plex Mono"/>
              <a:cs typeface="IBM Plex Mono"/>
              <a:sym typeface="IBM Plex Mono"/>
            </a:endParaRPr>
          </a:p>
        </p:txBody>
      </p:sp>
      <p:sp>
        <p:nvSpPr>
          <p:cNvPr id="1389" name="Google Shape;1389;p263"/>
          <p:cNvSpPr/>
          <p:nvPr/>
        </p:nvSpPr>
        <p:spPr>
          <a:xfrm>
            <a:off x="6169500" y="265375"/>
            <a:ext cx="2803500" cy="641700"/>
          </a:xfrm>
          <a:prstGeom prst="roundRect">
            <a:avLst>
              <a:gd fmla="val 9728" name="adj"/>
            </a:avLst>
          </a:prstGeom>
          <a:solidFill>
            <a:srgbClr val="1241AF"/>
          </a:solidFill>
          <a:ln>
            <a:noFill/>
          </a:ln>
        </p:spPr>
        <p:txBody>
          <a:bodyPr anchorCtr="0" anchor="ctr" bIns="68575" lIns="514350" spcFirstLastPara="1" rIns="68575" wrap="square" tIns="68575">
            <a:noAutofit/>
          </a:bodyPr>
          <a:lstStyle/>
          <a:p>
            <a:pPr indent="0" lvl="0" marL="0" rtl="0" algn="l">
              <a:lnSpc>
                <a:spcPct val="115000"/>
              </a:lnSpc>
              <a:spcBef>
                <a:spcPts val="0"/>
              </a:spcBef>
              <a:spcAft>
                <a:spcPts val="0"/>
              </a:spcAft>
              <a:buSzPts val="800"/>
              <a:buNone/>
            </a:pPr>
            <a:r>
              <a:t/>
            </a:r>
            <a:endParaRPr b="1" sz="900">
              <a:solidFill>
                <a:schemeClr val="lt1"/>
              </a:solidFill>
              <a:latin typeface="Poppins"/>
              <a:ea typeface="Poppins"/>
              <a:cs typeface="Poppins"/>
              <a:sym typeface="Poppins"/>
            </a:endParaRPr>
          </a:p>
        </p:txBody>
      </p:sp>
      <p:pic>
        <p:nvPicPr>
          <p:cNvPr id="1390" name="Google Shape;1390;p263"/>
          <p:cNvPicPr preferRelativeResize="0"/>
          <p:nvPr/>
        </p:nvPicPr>
        <p:blipFill rotWithShape="1">
          <a:blip r:embed="rId3">
            <a:alphaModFix/>
          </a:blip>
          <a:srcRect b="0" l="0" r="0" t="0"/>
          <a:stretch/>
        </p:blipFill>
        <p:spPr>
          <a:xfrm>
            <a:off x="6323698" y="459215"/>
            <a:ext cx="253093" cy="254001"/>
          </a:xfrm>
          <a:prstGeom prst="rect">
            <a:avLst/>
          </a:prstGeom>
          <a:noFill/>
          <a:ln>
            <a:noFill/>
          </a:ln>
        </p:spPr>
      </p:pic>
      <p:sp>
        <p:nvSpPr>
          <p:cNvPr id="1391" name="Google Shape;1391;p263"/>
          <p:cNvSpPr/>
          <p:nvPr/>
        </p:nvSpPr>
        <p:spPr>
          <a:xfrm>
            <a:off x="687900" y="2977565"/>
            <a:ext cx="428100" cy="441000"/>
          </a:xfrm>
          <a:prstGeom prst="ellipse">
            <a:avLst/>
          </a:prstGeom>
          <a:solidFill>
            <a:schemeClr val="accent1"/>
          </a:solidFill>
          <a:ln>
            <a:noFill/>
          </a:ln>
        </p:spPr>
        <p:txBody>
          <a:bodyPr anchorCtr="0" anchor="ctr" bIns="102475" lIns="102475" spcFirstLastPara="1" rIns="102475" wrap="square" tIns="102475">
            <a:noAutofit/>
          </a:bodyPr>
          <a:lstStyle/>
          <a:p>
            <a:pPr indent="0" lvl="0" marL="0" rtl="0" algn="ctr">
              <a:spcBef>
                <a:spcPts val="0"/>
              </a:spcBef>
              <a:spcAft>
                <a:spcPts val="0"/>
              </a:spcAft>
              <a:buNone/>
            </a:pPr>
            <a:r>
              <a:t/>
            </a:r>
            <a:endParaRPr sz="1569">
              <a:solidFill>
                <a:schemeClr val="accent1"/>
              </a:solidFill>
              <a:latin typeface="Lato"/>
              <a:ea typeface="Lato"/>
              <a:cs typeface="Lato"/>
              <a:sym typeface="Lato"/>
            </a:endParaRPr>
          </a:p>
        </p:txBody>
      </p:sp>
      <p:sp>
        <p:nvSpPr>
          <p:cNvPr id="1392" name="Google Shape;1392;p263"/>
          <p:cNvSpPr/>
          <p:nvPr/>
        </p:nvSpPr>
        <p:spPr>
          <a:xfrm>
            <a:off x="687900" y="2092425"/>
            <a:ext cx="428100" cy="441000"/>
          </a:xfrm>
          <a:prstGeom prst="ellipse">
            <a:avLst/>
          </a:prstGeom>
          <a:solidFill>
            <a:schemeClr val="accent2"/>
          </a:solidFill>
          <a:ln>
            <a:noFill/>
          </a:ln>
        </p:spPr>
        <p:txBody>
          <a:bodyPr anchorCtr="0" anchor="ctr" bIns="102475" lIns="102475" spcFirstLastPara="1" rIns="102475" wrap="square" tIns="102475">
            <a:noAutofit/>
          </a:bodyPr>
          <a:lstStyle/>
          <a:p>
            <a:pPr indent="0" lvl="0" marL="0" rtl="0" algn="ctr">
              <a:spcBef>
                <a:spcPts val="0"/>
              </a:spcBef>
              <a:spcAft>
                <a:spcPts val="0"/>
              </a:spcAft>
              <a:buNone/>
            </a:pPr>
            <a:r>
              <a:t/>
            </a:r>
            <a:endParaRPr sz="1569">
              <a:solidFill>
                <a:schemeClr val="accent1"/>
              </a:solidFill>
              <a:latin typeface="Lato"/>
              <a:ea typeface="Lato"/>
              <a:cs typeface="Lato"/>
              <a:sym typeface="Lato"/>
            </a:endParaRPr>
          </a:p>
        </p:txBody>
      </p:sp>
      <p:sp>
        <p:nvSpPr>
          <p:cNvPr id="1393" name="Google Shape;1393;p263"/>
          <p:cNvSpPr/>
          <p:nvPr/>
        </p:nvSpPr>
        <p:spPr>
          <a:xfrm>
            <a:off x="687900" y="3853932"/>
            <a:ext cx="428100" cy="441000"/>
          </a:xfrm>
          <a:prstGeom prst="ellipse">
            <a:avLst/>
          </a:prstGeom>
          <a:solidFill>
            <a:schemeClr val="accent4"/>
          </a:solidFill>
          <a:ln>
            <a:noFill/>
          </a:ln>
        </p:spPr>
        <p:txBody>
          <a:bodyPr anchorCtr="0" anchor="ctr" bIns="102475" lIns="102475" spcFirstLastPara="1" rIns="102475" wrap="square" tIns="102475">
            <a:noAutofit/>
          </a:bodyPr>
          <a:lstStyle/>
          <a:p>
            <a:pPr indent="0" lvl="0" marL="0" rtl="0" algn="ctr">
              <a:spcBef>
                <a:spcPts val="0"/>
              </a:spcBef>
              <a:spcAft>
                <a:spcPts val="0"/>
              </a:spcAft>
              <a:buNone/>
            </a:pPr>
            <a:r>
              <a:t/>
            </a:r>
            <a:endParaRPr sz="1569">
              <a:solidFill>
                <a:schemeClr val="accent1"/>
              </a:solidFill>
              <a:latin typeface="Lato"/>
              <a:ea typeface="Lato"/>
              <a:cs typeface="Lato"/>
              <a:sym typeface="Lato"/>
            </a:endParaRPr>
          </a:p>
        </p:txBody>
      </p:sp>
      <p:sp>
        <p:nvSpPr>
          <p:cNvPr id="1394" name="Google Shape;1394;p263"/>
          <p:cNvSpPr/>
          <p:nvPr/>
        </p:nvSpPr>
        <p:spPr>
          <a:xfrm>
            <a:off x="687900" y="4664880"/>
            <a:ext cx="428100" cy="4410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102475" lIns="102475" spcFirstLastPara="1" rIns="102475" wrap="square" tIns="102475">
            <a:noAutofit/>
          </a:bodyPr>
          <a:lstStyle/>
          <a:p>
            <a:pPr indent="0" lvl="0" marL="0" rtl="0" algn="ctr">
              <a:spcBef>
                <a:spcPts val="0"/>
              </a:spcBef>
              <a:spcAft>
                <a:spcPts val="0"/>
              </a:spcAft>
              <a:buNone/>
            </a:pPr>
            <a:r>
              <a:t/>
            </a:r>
            <a:endParaRPr sz="1569">
              <a:solidFill>
                <a:schemeClr val="accent1"/>
              </a:solidFill>
              <a:latin typeface="Lato"/>
              <a:ea typeface="Lato"/>
              <a:cs typeface="Lato"/>
              <a:sym typeface="Lato"/>
            </a:endParaRPr>
          </a:p>
        </p:txBody>
      </p:sp>
      <p:sp>
        <p:nvSpPr>
          <p:cNvPr id="1395" name="Google Shape;1395;p263"/>
          <p:cNvSpPr txBox="1"/>
          <p:nvPr/>
        </p:nvSpPr>
        <p:spPr>
          <a:xfrm>
            <a:off x="749471" y="2139169"/>
            <a:ext cx="3171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Poppins SemiBold"/>
                <a:ea typeface="Poppins SemiBold"/>
                <a:cs typeface="Poppins SemiBold"/>
                <a:sym typeface="Poppins SemiBold"/>
              </a:rPr>
              <a:t>F</a:t>
            </a:r>
            <a:endParaRPr sz="1300">
              <a:solidFill>
                <a:schemeClr val="lt1"/>
              </a:solidFill>
              <a:latin typeface="Poppins SemiBold"/>
              <a:ea typeface="Poppins SemiBold"/>
              <a:cs typeface="Poppins SemiBold"/>
              <a:sym typeface="Poppins SemiBold"/>
            </a:endParaRPr>
          </a:p>
        </p:txBody>
      </p:sp>
      <p:sp>
        <p:nvSpPr>
          <p:cNvPr id="1396" name="Google Shape;1396;p263"/>
          <p:cNvSpPr txBox="1"/>
          <p:nvPr/>
        </p:nvSpPr>
        <p:spPr>
          <a:xfrm>
            <a:off x="730848" y="3024916"/>
            <a:ext cx="3537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Poppins SemiBold"/>
                <a:ea typeface="Poppins SemiBold"/>
                <a:cs typeface="Poppins SemiBold"/>
                <a:sym typeface="Poppins SemiBold"/>
              </a:rPr>
              <a:t>U</a:t>
            </a:r>
            <a:endParaRPr sz="1300">
              <a:solidFill>
                <a:schemeClr val="lt1"/>
              </a:solidFill>
              <a:latin typeface="Poppins SemiBold"/>
              <a:ea typeface="Poppins SemiBold"/>
              <a:cs typeface="Poppins SemiBold"/>
              <a:sym typeface="Poppins SemiBold"/>
            </a:endParaRPr>
          </a:p>
        </p:txBody>
      </p:sp>
      <p:sp>
        <p:nvSpPr>
          <p:cNvPr id="1397" name="Google Shape;1397;p263"/>
          <p:cNvSpPr txBox="1"/>
          <p:nvPr/>
        </p:nvSpPr>
        <p:spPr>
          <a:xfrm>
            <a:off x="730848" y="3896103"/>
            <a:ext cx="3537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Poppins SemiBold"/>
                <a:ea typeface="Poppins SemiBold"/>
                <a:cs typeface="Poppins SemiBold"/>
                <a:sym typeface="Poppins SemiBold"/>
              </a:rPr>
              <a:t>D</a:t>
            </a:r>
            <a:endParaRPr sz="1300">
              <a:solidFill>
                <a:schemeClr val="lt1"/>
              </a:solidFill>
              <a:latin typeface="Poppins SemiBold"/>
              <a:ea typeface="Poppins SemiBold"/>
              <a:cs typeface="Poppins SemiBold"/>
              <a:sym typeface="Poppins SemiBold"/>
            </a:endParaRPr>
          </a:p>
        </p:txBody>
      </p:sp>
      <p:sp>
        <p:nvSpPr>
          <p:cNvPr id="1398" name="Google Shape;1398;p263"/>
          <p:cNvSpPr txBox="1"/>
          <p:nvPr/>
        </p:nvSpPr>
        <p:spPr>
          <a:xfrm>
            <a:off x="730848" y="4717418"/>
            <a:ext cx="3537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Poppins SemiBold"/>
                <a:ea typeface="Poppins SemiBold"/>
                <a:cs typeface="Poppins SemiBold"/>
                <a:sym typeface="Poppins SemiBold"/>
              </a:rPr>
              <a:t>I</a:t>
            </a:r>
            <a:endParaRPr sz="1300">
              <a:solidFill>
                <a:schemeClr val="accent1"/>
              </a:solidFill>
              <a:latin typeface="Poppins SemiBold"/>
              <a:ea typeface="Poppins SemiBold"/>
              <a:cs typeface="Poppins SemiBold"/>
              <a:sym typeface="Poppins SemiBold"/>
            </a:endParaRPr>
          </a:p>
        </p:txBody>
      </p:sp>
      <p:sp>
        <p:nvSpPr>
          <p:cNvPr id="1399" name="Google Shape;1399;p263"/>
          <p:cNvSpPr txBox="1"/>
          <p:nvPr/>
        </p:nvSpPr>
        <p:spPr>
          <a:xfrm>
            <a:off x="1116000" y="2135925"/>
            <a:ext cx="136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Medium"/>
                <a:ea typeface="Poppins Medium"/>
                <a:cs typeface="Poppins Medium"/>
                <a:sym typeface="Poppins Medium"/>
              </a:rPr>
              <a:t>Logic &amp; Inputs</a:t>
            </a:r>
            <a:endParaRPr sz="1100">
              <a:latin typeface="Poppins Medium"/>
              <a:ea typeface="Poppins Medium"/>
              <a:cs typeface="Poppins Medium"/>
              <a:sym typeface="Poppins Medium"/>
            </a:endParaRPr>
          </a:p>
        </p:txBody>
      </p:sp>
      <p:sp>
        <p:nvSpPr>
          <p:cNvPr id="1400" name="Google Shape;1400;p263"/>
          <p:cNvSpPr txBox="1"/>
          <p:nvPr/>
        </p:nvSpPr>
        <p:spPr>
          <a:xfrm>
            <a:off x="1116000" y="2994928"/>
            <a:ext cx="136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Medium"/>
                <a:ea typeface="Poppins Medium"/>
                <a:cs typeface="Poppins Medium"/>
                <a:sym typeface="Poppins Medium"/>
              </a:rPr>
              <a:t>Journey</a:t>
            </a:r>
            <a:r>
              <a:rPr lang="en" sz="1100">
                <a:latin typeface="Poppins Medium"/>
                <a:ea typeface="Poppins Medium"/>
                <a:cs typeface="Poppins Medium"/>
                <a:sym typeface="Poppins Medium"/>
              </a:rPr>
              <a:t> &amp; Steps</a:t>
            </a:r>
            <a:endParaRPr sz="1100">
              <a:latin typeface="Poppins Medium"/>
              <a:ea typeface="Poppins Medium"/>
              <a:cs typeface="Poppins Medium"/>
              <a:sym typeface="Poppins Medium"/>
            </a:endParaRPr>
          </a:p>
        </p:txBody>
      </p:sp>
      <p:sp>
        <p:nvSpPr>
          <p:cNvPr id="1401" name="Google Shape;1401;p263"/>
          <p:cNvSpPr txBox="1"/>
          <p:nvPr/>
        </p:nvSpPr>
        <p:spPr>
          <a:xfrm>
            <a:off x="1116000" y="3896106"/>
            <a:ext cx="136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Medium"/>
                <a:ea typeface="Poppins Medium"/>
                <a:cs typeface="Poppins Medium"/>
                <a:sym typeface="Poppins Medium"/>
              </a:rPr>
              <a:t>Design &amp; Vibe</a:t>
            </a:r>
            <a:endParaRPr sz="1100">
              <a:latin typeface="Poppins Medium"/>
              <a:ea typeface="Poppins Medium"/>
              <a:cs typeface="Poppins Medium"/>
              <a:sym typeface="Poppins Medium"/>
            </a:endParaRPr>
          </a:p>
        </p:txBody>
      </p:sp>
      <p:sp>
        <p:nvSpPr>
          <p:cNvPr id="1402" name="Google Shape;1402;p263"/>
          <p:cNvSpPr txBox="1"/>
          <p:nvPr/>
        </p:nvSpPr>
        <p:spPr>
          <a:xfrm>
            <a:off x="1116000" y="4708385"/>
            <a:ext cx="145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Medium"/>
                <a:ea typeface="Poppins Medium"/>
                <a:cs typeface="Poppins Medium"/>
                <a:sym typeface="Poppins Medium"/>
              </a:rPr>
              <a:t>Interaction &amp; Feel</a:t>
            </a:r>
            <a:endParaRPr sz="1100">
              <a:latin typeface="Poppins Medium"/>
              <a:ea typeface="Poppins Medium"/>
              <a:cs typeface="Poppins Medium"/>
              <a:sym typeface="Poppins Medium"/>
            </a:endParaRPr>
          </a:p>
        </p:txBody>
      </p:sp>
      <p:sp>
        <p:nvSpPr>
          <p:cNvPr id="1403" name="Google Shape;1403;p263"/>
          <p:cNvSpPr/>
          <p:nvPr/>
        </p:nvSpPr>
        <p:spPr>
          <a:xfrm>
            <a:off x="2734338" y="1967425"/>
            <a:ext cx="5947500" cy="743400"/>
          </a:xfrm>
          <a:prstGeom prst="roundRect">
            <a:avLst>
              <a:gd fmla="val 16667" name="adj"/>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4" name="Google Shape;1404;p263"/>
          <p:cNvSpPr txBox="1"/>
          <p:nvPr/>
        </p:nvSpPr>
        <p:spPr>
          <a:xfrm>
            <a:off x="2744505" y="1942890"/>
            <a:ext cx="5947500" cy="8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900">
                <a:solidFill>
                  <a:schemeClr val="lt1"/>
                </a:solidFill>
                <a:latin typeface="IBM Plex Mono"/>
                <a:ea typeface="IBM Plex Mono"/>
                <a:cs typeface="IBM Plex Mono"/>
                <a:sym typeface="IBM Plex Mono"/>
              </a:rPr>
              <a:t>“Create a 'Daily Goals' dashboard for a fitness companion app. The core logic must track four metrics: Steps, Hydration, Workout Minutes, and Calories. Allow users to toggle their primary focus between 'Weight Loss,' 'Muscle Gain,' or 'Endurance,' which dynamically adjusts the daily targets. </a:t>
            </a:r>
            <a:endParaRPr sz="900">
              <a:solidFill>
                <a:schemeClr val="lt1"/>
              </a:solidFill>
              <a:latin typeface="IBM Plex Mono"/>
              <a:ea typeface="IBM Plex Mono"/>
              <a:cs typeface="IBM Plex Mono"/>
              <a:sym typeface="IBM Plex Mono"/>
            </a:endParaRPr>
          </a:p>
        </p:txBody>
      </p:sp>
      <p:sp>
        <p:nvSpPr>
          <p:cNvPr id="1405" name="Google Shape;1405;p263"/>
          <p:cNvSpPr/>
          <p:nvPr/>
        </p:nvSpPr>
        <p:spPr>
          <a:xfrm>
            <a:off x="2739425" y="2816956"/>
            <a:ext cx="5947500" cy="743400"/>
          </a:xfrm>
          <a:prstGeom prst="roundRect">
            <a:avLst>
              <a:gd fmla="val 16667" name="adj"/>
            </a:avLst>
          </a:prstGeom>
          <a:solidFill>
            <a:srgbClr val="1241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6" name="Google Shape;1406;p263"/>
          <p:cNvSpPr txBox="1"/>
          <p:nvPr/>
        </p:nvSpPr>
        <p:spPr>
          <a:xfrm>
            <a:off x="2774325" y="2856768"/>
            <a:ext cx="57723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900">
                <a:solidFill>
                  <a:schemeClr val="lt1"/>
                </a:solidFill>
                <a:latin typeface="IBM Plex Mono"/>
                <a:ea typeface="IBM Plex Mono"/>
                <a:cs typeface="IBM Plex Mono"/>
                <a:sym typeface="IBM Plex Mono"/>
              </a:rPr>
              <a:t>The user starts on a summary view. They can tap a 'Quick Add' button on any card to increment progress without leaving the screen. Clicking the card body opens a detailed modal for history. Include a 'Complete Day' action at the bottom. </a:t>
            </a:r>
            <a:endParaRPr sz="900">
              <a:solidFill>
                <a:schemeClr val="lt1"/>
              </a:solidFill>
              <a:latin typeface="IBM Plex Mono"/>
              <a:ea typeface="IBM Plex Mono"/>
              <a:cs typeface="IBM Plex Mono"/>
              <a:sym typeface="IBM Plex Mono"/>
            </a:endParaRPr>
          </a:p>
        </p:txBody>
      </p:sp>
      <p:sp>
        <p:nvSpPr>
          <p:cNvPr id="1407" name="Google Shape;1407;p263"/>
          <p:cNvSpPr/>
          <p:nvPr/>
        </p:nvSpPr>
        <p:spPr>
          <a:xfrm>
            <a:off x="2739425" y="3659156"/>
            <a:ext cx="5947500" cy="743400"/>
          </a:xfrm>
          <a:prstGeom prst="roundRect">
            <a:avLst>
              <a:gd fmla="val 16667" name="adj"/>
            </a:avLst>
          </a:prstGeom>
          <a:solidFill>
            <a:srgbClr val="60A5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8" name="Google Shape;1408;p263"/>
          <p:cNvSpPr txBox="1"/>
          <p:nvPr/>
        </p:nvSpPr>
        <p:spPr>
          <a:xfrm>
            <a:off x="2774325" y="3711840"/>
            <a:ext cx="57723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900">
                <a:solidFill>
                  <a:schemeClr val="lt1"/>
                </a:solidFill>
                <a:latin typeface="IBM Plex Mono"/>
                <a:ea typeface="IBM Plex Mono"/>
                <a:cs typeface="IBM Plex Mono"/>
                <a:sym typeface="IBM Plex Mono"/>
              </a:rPr>
              <a:t>Use a modern, high-energy aesthetic similar to Strava. Use a dark mode base with neon progress rings (Teal for steps, Blue for water). Use rounded cards with subtle drop shadows and clean sans-serif typography. </a:t>
            </a:r>
            <a:endParaRPr sz="900">
              <a:solidFill>
                <a:schemeClr val="lt1"/>
              </a:solidFill>
              <a:latin typeface="IBM Plex Mono"/>
              <a:ea typeface="IBM Plex Mono"/>
              <a:cs typeface="IBM Plex Mono"/>
              <a:sym typeface="IBM Plex Mono"/>
            </a:endParaRPr>
          </a:p>
        </p:txBody>
      </p:sp>
      <p:sp>
        <p:nvSpPr>
          <p:cNvPr id="1409" name="Google Shape;1409;p263"/>
          <p:cNvSpPr/>
          <p:nvPr/>
        </p:nvSpPr>
        <p:spPr>
          <a:xfrm>
            <a:off x="2739425" y="4528106"/>
            <a:ext cx="5947500" cy="7434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0" name="Google Shape;1410;p263"/>
          <p:cNvSpPr txBox="1"/>
          <p:nvPr/>
        </p:nvSpPr>
        <p:spPr>
          <a:xfrm>
            <a:off x="2774325" y="4580790"/>
            <a:ext cx="57723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accent2"/>
                </a:solidFill>
                <a:latin typeface="IBM Plex Mono"/>
                <a:ea typeface="IBM Plex Mono"/>
                <a:cs typeface="IBM Plex Mono"/>
                <a:sym typeface="IBM Plex Mono"/>
              </a:rPr>
              <a:t>Ensure progress rings animate smoothly from 0 to current value on load. When a goal reaches 100%, trigger a 'confetti' particle effect and a haptic success vibration. The 'Quick Add' button should have a tactile 'press-down' state."</a:t>
            </a:r>
            <a:endParaRPr sz="900">
              <a:solidFill>
                <a:schemeClr val="lt1"/>
              </a:solidFill>
              <a:latin typeface="IBM Plex Mono"/>
              <a:ea typeface="IBM Plex Mono"/>
              <a:cs typeface="IBM Plex Mono"/>
              <a:sym typeface="IBM Plex Mono"/>
            </a:endParaRPr>
          </a:p>
          <a:p>
            <a:pPr indent="0" lvl="0" marL="0" rtl="0" algn="l">
              <a:lnSpc>
                <a:spcPct val="115000"/>
              </a:lnSpc>
              <a:spcBef>
                <a:spcPts val="800"/>
              </a:spcBef>
              <a:spcAft>
                <a:spcPts val="800"/>
              </a:spcAft>
              <a:buNone/>
            </a:pPr>
            <a:r>
              <a:t/>
            </a:r>
            <a:endParaRPr sz="900">
              <a:solidFill>
                <a:schemeClr val="lt1"/>
              </a:solidFill>
              <a:latin typeface="IBM Plex Mono"/>
              <a:ea typeface="IBM Plex Mono"/>
              <a:cs typeface="IBM Plex Mono"/>
              <a:sym typeface="IBM Plex Mono"/>
            </a:endParaRPr>
          </a:p>
        </p:txBody>
      </p:sp>
      <p:sp>
        <p:nvSpPr>
          <p:cNvPr id="1411" name="Google Shape;1411;p263"/>
          <p:cNvSpPr txBox="1"/>
          <p:nvPr/>
        </p:nvSpPr>
        <p:spPr>
          <a:xfrm>
            <a:off x="6642806" y="265375"/>
            <a:ext cx="22599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900">
                <a:solidFill>
                  <a:schemeClr val="lt1"/>
                </a:solidFill>
                <a:latin typeface="Poppins"/>
                <a:ea typeface="Poppins"/>
                <a:cs typeface="Poppins"/>
                <a:sym typeface="Poppins"/>
              </a:rPr>
              <a:t>A Pro Prompt With FUDI</a:t>
            </a:r>
            <a:endParaRPr b="1" sz="9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rPr lang="en" sz="900">
                <a:solidFill>
                  <a:schemeClr val="lt1"/>
                </a:solidFill>
                <a:latin typeface="Lato"/>
                <a:ea typeface="Lato"/>
                <a:cs typeface="Lato"/>
                <a:sym typeface="Lato"/>
              </a:rPr>
              <a:t>Notice how it doesn't just describe the topic; it defines  the system layer by layer.</a:t>
            </a:r>
            <a:endParaRPr b="1" sz="900">
              <a:solidFill>
                <a:schemeClr val="lt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64"/>
          <p:cNvSpPr txBox="1"/>
          <p:nvPr>
            <p:ph idx="1" type="body"/>
          </p:nvPr>
        </p:nvSpPr>
        <p:spPr>
          <a:xfrm>
            <a:off x="1724925" y="3052678"/>
            <a:ext cx="5043000" cy="215400"/>
          </a:xfrm>
          <a:prstGeom prst="rect">
            <a:avLst/>
          </a:prstGeom>
        </p:spPr>
        <p:txBody>
          <a:bodyPr anchorCtr="0" anchor="ctr" bIns="0" lIns="0" spcFirstLastPara="1" rIns="0" wrap="square" tIns="0">
            <a:spAutoFit/>
          </a:bodyPr>
          <a:lstStyle/>
          <a:p>
            <a:pPr indent="0" lvl="0" marL="0" rtl="0" algn="l">
              <a:spcBef>
                <a:spcPts val="0"/>
              </a:spcBef>
              <a:spcAft>
                <a:spcPts val="1200"/>
              </a:spcAft>
              <a:buNone/>
            </a:pPr>
            <a:r>
              <a:rPr lang="en"/>
              <a:t>Estimated time: 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65"/>
          <p:cNvSpPr/>
          <p:nvPr/>
        </p:nvSpPr>
        <p:spPr>
          <a:xfrm>
            <a:off x="478150" y="1605200"/>
            <a:ext cx="8208600" cy="2800500"/>
          </a:xfrm>
          <a:prstGeom prst="roundRect">
            <a:avLst>
              <a:gd fmla="val 8943"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2" name="Google Shape;1422;p265"/>
          <p:cNvSpPr txBox="1"/>
          <p:nvPr/>
        </p:nvSpPr>
        <p:spPr>
          <a:xfrm>
            <a:off x="1252300" y="2257200"/>
            <a:ext cx="3000000" cy="15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Poppins SemiBold"/>
                <a:ea typeface="Poppins SemiBold"/>
                <a:cs typeface="Poppins SemiBold"/>
                <a:sym typeface="Poppins SemiBold"/>
              </a:rPr>
              <a:t>Reminder! 🚨</a:t>
            </a:r>
            <a:endParaRPr sz="2000">
              <a:solidFill>
                <a:srgbClr val="FFFFFF"/>
              </a:solidFill>
              <a:latin typeface="Poppins SemiBold"/>
              <a:ea typeface="Poppins SemiBold"/>
              <a:cs typeface="Poppins SemiBold"/>
              <a:sym typeface="Poppins SemiBold"/>
            </a:endParaRPr>
          </a:p>
          <a:p>
            <a:pPr indent="0" lvl="0" marL="0" rtl="0" algn="l">
              <a:spcBef>
                <a:spcPts val="0"/>
              </a:spcBef>
              <a:spcAft>
                <a:spcPts val="0"/>
              </a:spcAft>
              <a:buNone/>
            </a:pPr>
            <a:br>
              <a:rPr lang="en" sz="1150">
                <a:solidFill>
                  <a:srgbClr val="D1D2D3"/>
                </a:solidFill>
              </a:rPr>
            </a:br>
            <a:br>
              <a:rPr lang="en" sz="1150">
                <a:solidFill>
                  <a:srgbClr val="D1D2D3"/>
                </a:solidFill>
              </a:rPr>
            </a:br>
            <a:endParaRPr sz="1150">
              <a:solidFill>
                <a:srgbClr val="D1D2D3"/>
              </a:solidFill>
            </a:endParaRPr>
          </a:p>
          <a:p>
            <a:pPr indent="0" lvl="0" marL="0" rtl="0" algn="l">
              <a:spcBef>
                <a:spcPts val="0"/>
              </a:spcBef>
              <a:spcAft>
                <a:spcPts val="0"/>
              </a:spcAft>
              <a:buNone/>
            </a:pPr>
            <a:r>
              <a:rPr lang="en" sz="1200">
                <a:solidFill>
                  <a:srgbClr val="FFFFFF"/>
                </a:solidFill>
                <a:latin typeface="Lato"/>
                <a:ea typeface="Lato"/>
                <a:cs typeface="Lato"/>
                <a:sym typeface="Lato"/>
              </a:rPr>
              <a:t>It's always better to see your smiling face! Be present and visible to stay engaged and keep interactions valuable.</a:t>
            </a:r>
            <a:endParaRPr sz="1200">
              <a:solidFill>
                <a:srgbClr val="FFFFFF"/>
              </a:solidFill>
              <a:latin typeface="Lato"/>
              <a:ea typeface="Lato"/>
              <a:cs typeface="Lato"/>
              <a:sym typeface="Lato"/>
            </a:endParaRPr>
          </a:p>
        </p:txBody>
      </p:sp>
      <p:sp>
        <p:nvSpPr>
          <p:cNvPr id="1423" name="Google Shape;1423;p265"/>
          <p:cNvSpPr txBox="1"/>
          <p:nvPr/>
        </p:nvSpPr>
        <p:spPr>
          <a:xfrm>
            <a:off x="1174431" y="26990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Poppins SemiBold"/>
              <a:buChar char="➔"/>
            </a:pPr>
            <a:r>
              <a:rPr lang="en">
                <a:solidFill>
                  <a:srgbClr val="FFFFFF"/>
                </a:solidFill>
                <a:latin typeface="Poppins SemiBold"/>
                <a:ea typeface="Poppins SemiBold"/>
                <a:cs typeface="Poppins SemiBold"/>
                <a:sym typeface="Poppins SemiBold"/>
              </a:rPr>
              <a:t>Cameras On</a:t>
            </a:r>
            <a:endParaRPr/>
          </a:p>
        </p:txBody>
      </p:sp>
      <p:pic>
        <p:nvPicPr>
          <p:cNvPr id="1424" name="Google Shape;1424;p265" title="360_F_361342769_X26dTcofZpukhMGYWFcn1wJNABEFtNLH.jpg"/>
          <p:cNvPicPr preferRelativeResize="0"/>
          <p:nvPr/>
        </p:nvPicPr>
        <p:blipFill>
          <a:blip r:embed="rId3">
            <a:alphaModFix/>
          </a:blip>
          <a:stretch>
            <a:fillRect/>
          </a:stretch>
        </p:blipFill>
        <p:spPr>
          <a:xfrm>
            <a:off x="5690998" y="1153547"/>
            <a:ext cx="1655803" cy="1103881"/>
          </a:xfrm>
          <a:prstGeom prst="rect">
            <a:avLst/>
          </a:prstGeom>
          <a:noFill/>
          <a:ln>
            <a:noFill/>
          </a:ln>
        </p:spPr>
      </p:pic>
      <p:pic>
        <p:nvPicPr>
          <p:cNvPr id="1425" name="Google Shape;1425;p265" title="360_F_376317314_VGtnskyAMWhXn8BaT86WkODxMTVlvl1G.jpg"/>
          <p:cNvPicPr preferRelativeResize="0"/>
          <p:nvPr/>
        </p:nvPicPr>
        <p:blipFill>
          <a:blip r:embed="rId4">
            <a:alphaModFix/>
          </a:blip>
          <a:stretch>
            <a:fillRect/>
          </a:stretch>
        </p:blipFill>
        <p:spPr>
          <a:xfrm>
            <a:off x="5690998" y="4613156"/>
            <a:ext cx="1652740" cy="1101839"/>
          </a:xfrm>
          <a:prstGeom prst="rect">
            <a:avLst/>
          </a:prstGeom>
          <a:noFill/>
          <a:ln>
            <a:noFill/>
          </a:ln>
        </p:spPr>
      </p:pic>
      <p:pic>
        <p:nvPicPr>
          <p:cNvPr id="1426" name="Google Shape;1426;p265" title="istockphoto-1319103417-612x612.jpg"/>
          <p:cNvPicPr preferRelativeResize="0"/>
          <p:nvPr/>
        </p:nvPicPr>
        <p:blipFill>
          <a:blip r:embed="rId5">
            <a:alphaModFix/>
          </a:blip>
          <a:stretch>
            <a:fillRect/>
          </a:stretch>
        </p:blipFill>
        <p:spPr>
          <a:xfrm>
            <a:off x="5690998" y="0"/>
            <a:ext cx="1655804" cy="1103870"/>
          </a:xfrm>
          <a:prstGeom prst="rect">
            <a:avLst/>
          </a:prstGeom>
          <a:noFill/>
          <a:ln>
            <a:noFill/>
          </a:ln>
        </p:spPr>
      </p:pic>
      <p:pic>
        <p:nvPicPr>
          <p:cNvPr id="1427" name="Google Shape;1427;p265" title="360_F_359417856_CiAy787xGWJ3mAntkWgwwdslyY12xk30.jpg"/>
          <p:cNvPicPr preferRelativeResize="0"/>
          <p:nvPr/>
        </p:nvPicPr>
        <p:blipFill>
          <a:blip r:embed="rId6">
            <a:alphaModFix/>
          </a:blip>
          <a:stretch>
            <a:fillRect/>
          </a:stretch>
        </p:blipFill>
        <p:spPr>
          <a:xfrm>
            <a:off x="5690998" y="3461150"/>
            <a:ext cx="1655804" cy="1101840"/>
          </a:xfrm>
          <a:prstGeom prst="rect">
            <a:avLst/>
          </a:prstGeom>
          <a:noFill/>
          <a:ln>
            <a:noFill/>
          </a:ln>
        </p:spPr>
      </p:pic>
      <p:pic>
        <p:nvPicPr>
          <p:cNvPr id="1428" name="Google Shape;1428;p265" title="istockphoto-1129638608-612x612.jpg"/>
          <p:cNvPicPr preferRelativeResize="0"/>
          <p:nvPr/>
        </p:nvPicPr>
        <p:blipFill>
          <a:blip r:embed="rId7">
            <a:alphaModFix/>
          </a:blip>
          <a:stretch>
            <a:fillRect/>
          </a:stretch>
        </p:blipFill>
        <p:spPr>
          <a:xfrm>
            <a:off x="5690998" y="2307110"/>
            <a:ext cx="1655804" cy="11038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6" name="Shape 1106"/>
        <p:cNvGrpSpPr/>
        <p:nvPr/>
      </p:nvGrpSpPr>
      <p:grpSpPr>
        <a:xfrm>
          <a:off x="0" y="0"/>
          <a:ext cx="0" cy="0"/>
          <a:chOff x="0" y="0"/>
          <a:chExt cx="0" cy="0"/>
        </a:xfrm>
      </p:grpSpPr>
      <p:sp>
        <p:nvSpPr>
          <p:cNvPr id="1107" name="Google Shape;1107;p248"/>
          <p:cNvSpPr txBox="1"/>
          <p:nvPr>
            <p:ph idx="4294967295" type="title"/>
          </p:nvPr>
        </p:nvSpPr>
        <p:spPr>
          <a:xfrm>
            <a:off x="457200" y="457197"/>
            <a:ext cx="8229600" cy="369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solidFill>
                  <a:schemeClr val="lt1"/>
                </a:solidFill>
              </a:rPr>
              <a:t>Class Expectations</a:t>
            </a:r>
            <a:endParaRPr>
              <a:solidFill>
                <a:schemeClr val="lt1"/>
              </a:solidFill>
            </a:endParaRPr>
          </a:p>
        </p:txBody>
      </p:sp>
      <p:sp>
        <p:nvSpPr>
          <p:cNvPr id="1108" name="Google Shape;1108;p248"/>
          <p:cNvSpPr/>
          <p:nvPr/>
        </p:nvSpPr>
        <p:spPr>
          <a:xfrm>
            <a:off x="457200"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Cameras On</a:t>
            </a:r>
            <a:endParaRPr b="1" sz="1200">
              <a:solidFill>
                <a:schemeClr val="accent4"/>
              </a:solidFill>
              <a:latin typeface="Poppins"/>
              <a:ea typeface="Poppins"/>
              <a:cs typeface="Poppins"/>
              <a:sym typeface="Poppins"/>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Be present and visible with your camera on to stay engaged in class.</a:t>
            </a:r>
            <a:endParaRPr sz="1200">
              <a:solidFill>
                <a:schemeClr val="lt2"/>
              </a:solidFill>
              <a:latin typeface="Lato"/>
              <a:ea typeface="Lato"/>
              <a:cs typeface="Lato"/>
              <a:sym typeface="Lato"/>
            </a:endParaRPr>
          </a:p>
        </p:txBody>
      </p:sp>
      <p:sp>
        <p:nvSpPr>
          <p:cNvPr id="1109" name="Google Shape;1109;p248"/>
          <p:cNvSpPr/>
          <p:nvPr/>
        </p:nvSpPr>
        <p:spPr>
          <a:xfrm>
            <a:off x="247592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110" name="Google Shape;1110;p248"/>
          <p:cNvSpPr/>
          <p:nvPr/>
        </p:nvSpPr>
        <p:spPr>
          <a:xfrm>
            <a:off x="3267766"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Arrive On Time</a:t>
            </a:r>
            <a:endParaRPr sz="1200">
              <a:solidFill>
                <a:schemeClr val="lt2"/>
              </a:solidFill>
              <a:latin typeface="Poppins SemiBold"/>
              <a:ea typeface="Poppins SemiBold"/>
              <a:cs typeface="Poppins SemiBold"/>
              <a:sym typeface="Poppins SemiBold"/>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Respect everyone’s time by arriving promptly to sessions.</a:t>
            </a:r>
            <a:endParaRPr sz="1200">
              <a:solidFill>
                <a:schemeClr val="lt2"/>
              </a:solidFill>
              <a:latin typeface="Lato"/>
              <a:ea typeface="Lato"/>
              <a:cs typeface="Lato"/>
              <a:sym typeface="Lato"/>
            </a:endParaRPr>
          </a:p>
        </p:txBody>
      </p:sp>
      <p:sp>
        <p:nvSpPr>
          <p:cNvPr id="1111" name="Google Shape;1111;p248"/>
          <p:cNvSpPr/>
          <p:nvPr/>
        </p:nvSpPr>
        <p:spPr>
          <a:xfrm>
            <a:off x="6078324"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Active Engagement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exercises and labs, participate actively in all discussions and activities.</a:t>
            </a:r>
            <a:endParaRPr sz="1200">
              <a:solidFill>
                <a:schemeClr val="lt2"/>
              </a:solidFill>
              <a:latin typeface="Lato"/>
              <a:ea typeface="Lato"/>
              <a:cs typeface="Lato"/>
              <a:sym typeface="Lato"/>
            </a:endParaRPr>
          </a:p>
        </p:txBody>
      </p:sp>
      <p:sp>
        <p:nvSpPr>
          <p:cNvPr id="1112" name="Google Shape;1112;p248"/>
          <p:cNvSpPr/>
          <p:nvPr/>
        </p:nvSpPr>
        <p:spPr>
          <a:xfrm>
            <a:off x="457200"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Network</a:t>
            </a:r>
            <a:endParaRPr sz="1200">
              <a:solidFill>
                <a:schemeClr val="lt1"/>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class, connect with peers and build your learning network.</a:t>
            </a:r>
            <a:endParaRPr sz="1200">
              <a:solidFill>
                <a:schemeClr val="lt2"/>
              </a:solidFill>
              <a:latin typeface="Lato"/>
              <a:ea typeface="Lato"/>
              <a:cs typeface="Lato"/>
              <a:sym typeface="Lato"/>
            </a:endParaRPr>
          </a:p>
        </p:txBody>
      </p:sp>
      <p:sp>
        <p:nvSpPr>
          <p:cNvPr id="1113" name="Google Shape;1113;p248"/>
          <p:cNvSpPr/>
          <p:nvPr/>
        </p:nvSpPr>
        <p:spPr>
          <a:xfrm>
            <a:off x="3267766"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Use Slack</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Use Slack for all communication to keep questions and comments organized.</a:t>
            </a:r>
            <a:endParaRPr sz="1200">
              <a:solidFill>
                <a:schemeClr val="lt2"/>
              </a:solidFill>
              <a:latin typeface="Lato"/>
              <a:ea typeface="Lato"/>
              <a:cs typeface="Lato"/>
              <a:sym typeface="Lato"/>
            </a:endParaRPr>
          </a:p>
        </p:txBody>
      </p:sp>
      <p:sp>
        <p:nvSpPr>
          <p:cNvPr id="1114" name="Google Shape;1114;p248"/>
          <p:cNvSpPr/>
          <p:nvPr/>
        </p:nvSpPr>
        <p:spPr>
          <a:xfrm>
            <a:off x="6078324"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Instructor Support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Save deeper questions for after class with your instructor so as to not stop class flow.</a:t>
            </a:r>
            <a:endParaRPr sz="1200">
              <a:solidFill>
                <a:schemeClr val="lt2"/>
              </a:solidFill>
              <a:latin typeface="Lato"/>
              <a:ea typeface="Lato"/>
              <a:cs typeface="Lato"/>
              <a:sym typeface="Lato"/>
            </a:endParaRPr>
          </a:p>
        </p:txBody>
      </p:sp>
      <p:sp>
        <p:nvSpPr>
          <p:cNvPr id="1115" name="Google Shape;1115;p248"/>
          <p:cNvSpPr/>
          <p:nvPr/>
        </p:nvSpPr>
        <p:spPr>
          <a:xfrm>
            <a:off x="534497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116" name="Google Shape;1116;p248"/>
          <p:cNvSpPr/>
          <p:nvPr/>
        </p:nvSpPr>
        <p:spPr>
          <a:xfrm>
            <a:off x="8147700"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117" name="Google Shape;1117;p248"/>
          <p:cNvSpPr/>
          <p:nvPr/>
        </p:nvSpPr>
        <p:spPr>
          <a:xfrm>
            <a:off x="247592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1118" name="Google Shape;1118;p248"/>
          <p:cNvSpPr/>
          <p:nvPr/>
        </p:nvSpPr>
        <p:spPr>
          <a:xfrm>
            <a:off x="534497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t/>
            </a:r>
            <a:endParaRPr sz="1800">
              <a:solidFill>
                <a:schemeClr val="accent1"/>
              </a:solidFill>
              <a:latin typeface="Poppins"/>
              <a:ea typeface="Poppins"/>
              <a:cs typeface="Poppins"/>
              <a:sym typeface="Poppins"/>
            </a:endParaRPr>
          </a:p>
        </p:txBody>
      </p:sp>
      <p:sp>
        <p:nvSpPr>
          <p:cNvPr id="1119" name="Google Shape;1119;p248"/>
          <p:cNvSpPr/>
          <p:nvPr/>
        </p:nvSpPr>
        <p:spPr>
          <a:xfrm>
            <a:off x="8147700"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pic>
        <p:nvPicPr>
          <p:cNvPr id="1120" name="Google Shape;1120;p248" title="slack-icon-icon-sm.png"/>
          <p:cNvPicPr preferRelativeResize="0"/>
          <p:nvPr/>
        </p:nvPicPr>
        <p:blipFill>
          <a:blip r:embed="rId3">
            <a:alphaModFix/>
          </a:blip>
          <a:stretch>
            <a:fillRect/>
          </a:stretch>
        </p:blipFill>
        <p:spPr>
          <a:xfrm>
            <a:off x="5429388" y="3516263"/>
            <a:ext cx="255975" cy="25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1432" name="Shape 1432"/>
        <p:cNvGrpSpPr/>
        <p:nvPr/>
      </p:nvGrpSpPr>
      <p:grpSpPr>
        <a:xfrm>
          <a:off x="0" y="0"/>
          <a:ext cx="0" cy="0"/>
          <a:chOff x="0" y="0"/>
          <a:chExt cx="0" cy="0"/>
        </a:xfrm>
      </p:grpSpPr>
      <p:sp>
        <p:nvSpPr>
          <p:cNvPr id="1433" name="Google Shape;1433;p266"/>
          <p:cNvSpPr txBox="1"/>
          <p:nvPr>
            <p:ph type="title"/>
          </p:nvPr>
        </p:nvSpPr>
        <p:spPr>
          <a:xfrm>
            <a:off x="457200" y="4468074"/>
            <a:ext cx="8220900" cy="821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Advanced Prompting Techniques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EAFE">
            <a:alpha val="78480"/>
          </a:srgbClr>
        </a:solidFill>
      </p:bgPr>
    </p:bg>
    <p:spTree>
      <p:nvGrpSpPr>
        <p:cNvPr id="1437" name="Shape 1437"/>
        <p:cNvGrpSpPr/>
        <p:nvPr/>
      </p:nvGrpSpPr>
      <p:grpSpPr>
        <a:xfrm>
          <a:off x="0" y="0"/>
          <a:ext cx="0" cy="0"/>
          <a:chOff x="0" y="0"/>
          <a:chExt cx="0" cy="0"/>
        </a:xfrm>
      </p:grpSpPr>
      <p:cxnSp>
        <p:nvCxnSpPr>
          <p:cNvPr id="1438" name="Google Shape;1438;p267"/>
          <p:cNvCxnSpPr/>
          <p:nvPr/>
        </p:nvCxnSpPr>
        <p:spPr>
          <a:xfrm>
            <a:off x="3316000" y="1504950"/>
            <a:ext cx="0" cy="3815700"/>
          </a:xfrm>
          <a:prstGeom prst="straightConnector1">
            <a:avLst/>
          </a:prstGeom>
          <a:noFill/>
          <a:ln cap="flat" cmpd="sng" w="19050">
            <a:solidFill>
              <a:schemeClr val="dk2"/>
            </a:solidFill>
            <a:prstDash val="dot"/>
            <a:round/>
            <a:headEnd len="med" w="med" type="none"/>
            <a:tailEnd len="med" w="med" type="none"/>
          </a:ln>
        </p:spPr>
      </p:cxnSp>
      <p:sp>
        <p:nvSpPr>
          <p:cNvPr id="1439" name="Google Shape;1439;p267"/>
          <p:cNvSpPr/>
          <p:nvPr/>
        </p:nvSpPr>
        <p:spPr>
          <a:xfrm>
            <a:off x="3210250" y="1992500"/>
            <a:ext cx="211500" cy="2115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0" name="Google Shape;1440;p267"/>
          <p:cNvSpPr/>
          <p:nvPr/>
        </p:nvSpPr>
        <p:spPr>
          <a:xfrm>
            <a:off x="3210250" y="3295991"/>
            <a:ext cx="211500" cy="2115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1" name="Google Shape;1441;p267"/>
          <p:cNvSpPr/>
          <p:nvPr/>
        </p:nvSpPr>
        <p:spPr>
          <a:xfrm>
            <a:off x="3210250" y="4690459"/>
            <a:ext cx="211500" cy="2115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2" name="Google Shape;1442;p267"/>
          <p:cNvSpPr txBox="1"/>
          <p:nvPr/>
        </p:nvSpPr>
        <p:spPr>
          <a:xfrm>
            <a:off x="457200" y="507990"/>
            <a:ext cx="8229600" cy="3693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t/>
            </a:r>
            <a:endParaRPr sz="3000">
              <a:solidFill>
                <a:srgbClr val="07182C"/>
              </a:solidFill>
              <a:latin typeface="Poppins Medium"/>
              <a:ea typeface="Poppins Medium"/>
              <a:cs typeface="Poppins Medium"/>
              <a:sym typeface="Poppins Medium"/>
            </a:endParaRPr>
          </a:p>
        </p:txBody>
      </p:sp>
      <p:sp>
        <p:nvSpPr>
          <p:cNvPr id="1443" name="Google Shape;1443;p267"/>
          <p:cNvSpPr/>
          <p:nvPr/>
        </p:nvSpPr>
        <p:spPr>
          <a:xfrm>
            <a:off x="5026250" y="236875"/>
            <a:ext cx="4484400" cy="305700"/>
          </a:xfrm>
          <a:prstGeom prst="roundRect">
            <a:avLst>
              <a:gd fmla="val 50000" name="adj"/>
            </a:avLst>
          </a:prstGeom>
          <a:gradFill>
            <a:gsLst>
              <a:gs pos="0">
                <a:srgbClr val="7AAAF9"/>
              </a:gs>
              <a:gs pos="100000">
                <a:srgbClr val="1360DD"/>
              </a:gs>
            </a:gsLst>
            <a:path path="circle">
              <a:fillToRect b="50%" l="50%" r="50%" t="50%"/>
            </a:path>
            <a:tileRect/>
          </a:gradFill>
          <a:ln>
            <a:noFill/>
          </a:ln>
        </p:spPr>
        <p:txBody>
          <a:bodyPr anchorCtr="0" anchor="ctr" bIns="105525" lIns="105525" spcFirstLastPara="1" rIns="105525" wrap="square" tIns="105525">
            <a:noAutofit/>
          </a:bodyPr>
          <a:lstStyle/>
          <a:p>
            <a:pPr indent="0" lvl="0" marL="0" rtl="0" algn="l">
              <a:lnSpc>
                <a:spcPct val="115000"/>
              </a:lnSpc>
              <a:spcBef>
                <a:spcPts val="0"/>
              </a:spcBef>
              <a:spcAft>
                <a:spcPts val="0"/>
              </a:spcAft>
              <a:buNone/>
            </a:pPr>
            <a:r>
              <a:t/>
            </a:r>
            <a:endParaRPr sz="1384">
              <a:solidFill>
                <a:srgbClr val="FFFFFF"/>
              </a:solidFill>
              <a:latin typeface="Lato"/>
              <a:ea typeface="Lato"/>
              <a:cs typeface="Lato"/>
              <a:sym typeface="Lato"/>
            </a:endParaRPr>
          </a:p>
        </p:txBody>
      </p:sp>
      <p:sp>
        <p:nvSpPr>
          <p:cNvPr id="1444" name="Google Shape;1444;p267"/>
          <p:cNvSpPr/>
          <p:nvPr/>
        </p:nvSpPr>
        <p:spPr>
          <a:xfrm>
            <a:off x="5075656" y="282028"/>
            <a:ext cx="225300" cy="215400"/>
          </a:xfrm>
          <a:prstGeom prst="ellipse">
            <a:avLst/>
          </a:prstGeom>
          <a:solidFill>
            <a:srgbClr val="FFFFFF"/>
          </a:solidFill>
          <a:ln>
            <a:noFill/>
          </a:ln>
        </p:spPr>
        <p:txBody>
          <a:bodyPr anchorCtr="0" anchor="ctr" bIns="105525" lIns="105525" spcFirstLastPara="1" rIns="105525" wrap="square" tIns="105525">
            <a:noAutofit/>
          </a:bodyPr>
          <a:lstStyle/>
          <a:p>
            <a:pPr indent="0" lvl="0" marL="0" rtl="0" algn="ctr">
              <a:lnSpc>
                <a:spcPct val="115000"/>
              </a:lnSpc>
              <a:spcBef>
                <a:spcPts val="0"/>
              </a:spcBef>
              <a:spcAft>
                <a:spcPts val="1154"/>
              </a:spcAft>
              <a:buNone/>
            </a:pPr>
            <a:r>
              <a:t/>
            </a:r>
            <a:endParaRPr sz="1615">
              <a:latin typeface="Lato"/>
              <a:ea typeface="Lato"/>
              <a:cs typeface="Lato"/>
              <a:sym typeface="Lato"/>
            </a:endParaRPr>
          </a:p>
        </p:txBody>
      </p:sp>
      <p:sp>
        <p:nvSpPr>
          <p:cNvPr id="1445" name="Google Shape;1445;p267"/>
          <p:cNvSpPr txBox="1"/>
          <p:nvPr/>
        </p:nvSpPr>
        <p:spPr>
          <a:xfrm>
            <a:off x="5269800" y="220600"/>
            <a:ext cx="38742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900">
                <a:solidFill>
                  <a:srgbClr val="FFFFFF"/>
                </a:solidFill>
                <a:latin typeface="Lato"/>
                <a:ea typeface="Lato"/>
                <a:cs typeface="Lato"/>
                <a:sym typeface="Lato"/>
              </a:rPr>
              <a:t>Implement these techniques using our </a:t>
            </a:r>
            <a:r>
              <a:rPr b="1" lang="en" sz="900" u="sng">
                <a:solidFill>
                  <a:srgbClr val="FFFFFF"/>
                </a:solidFill>
                <a:latin typeface="Lato"/>
                <a:ea typeface="Lato"/>
                <a:cs typeface="Lato"/>
                <a:sym typeface="Lato"/>
                <a:hlinkClick r:id="rId3">
                  <a:extLst>
                    <a:ext uri="{A12FA001-AC4F-418D-AE19-62706E023703}">
                      <ahyp:hlinkClr val="tx"/>
                    </a:ext>
                  </a:extLst>
                </a:hlinkClick>
              </a:rPr>
              <a:t>Prototype Prompting Template</a:t>
            </a:r>
            <a:endParaRPr b="1" sz="800">
              <a:solidFill>
                <a:srgbClr val="FFFFFF"/>
              </a:solidFill>
              <a:latin typeface="Poppins"/>
              <a:ea typeface="Poppins"/>
              <a:cs typeface="Poppins"/>
              <a:sym typeface="Poppins"/>
            </a:endParaRPr>
          </a:p>
        </p:txBody>
      </p:sp>
      <p:sp>
        <p:nvSpPr>
          <p:cNvPr id="1446" name="Google Shape;1446;p267"/>
          <p:cNvSpPr txBox="1"/>
          <p:nvPr/>
        </p:nvSpPr>
        <p:spPr>
          <a:xfrm>
            <a:off x="5028278" y="212703"/>
            <a:ext cx="304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dk2"/>
                </a:solidFill>
                <a:latin typeface="Lato"/>
                <a:ea typeface="Lato"/>
                <a:cs typeface="Lato"/>
                <a:sym typeface="Lato"/>
              </a:rPr>
              <a:t>✍️</a:t>
            </a:r>
            <a:endParaRPr/>
          </a:p>
        </p:txBody>
      </p:sp>
      <p:sp>
        <p:nvSpPr>
          <p:cNvPr id="1447" name="Google Shape;1447;p267"/>
          <p:cNvSpPr txBox="1"/>
          <p:nvPr/>
        </p:nvSpPr>
        <p:spPr>
          <a:xfrm>
            <a:off x="457200" y="488701"/>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The Architecture</a:t>
            </a:r>
            <a:endParaRPr sz="1600">
              <a:solidFill>
                <a:srgbClr val="60A5FA"/>
              </a:solidFill>
              <a:latin typeface="Poppins SemiBold"/>
              <a:ea typeface="Poppins SemiBold"/>
              <a:cs typeface="Poppins SemiBold"/>
              <a:sym typeface="Poppins SemiBold"/>
            </a:endParaRPr>
          </a:p>
        </p:txBody>
      </p:sp>
      <p:sp>
        <p:nvSpPr>
          <p:cNvPr id="1448" name="Google Shape;1448;p267"/>
          <p:cNvSpPr txBox="1"/>
          <p:nvPr/>
        </p:nvSpPr>
        <p:spPr>
          <a:xfrm>
            <a:off x="457200" y="792826"/>
            <a:ext cx="8229600" cy="393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Strategic</a:t>
            </a:r>
            <a:r>
              <a:rPr lang="en" sz="3200">
                <a:solidFill>
                  <a:srgbClr val="07182C"/>
                </a:solidFill>
                <a:latin typeface="Poppins Medium"/>
                <a:ea typeface="Poppins Medium"/>
                <a:cs typeface="Poppins Medium"/>
                <a:sym typeface="Poppins Medium"/>
              </a:rPr>
              <a:t> Prompting Techniques</a:t>
            </a:r>
            <a:endParaRPr sz="3200">
              <a:solidFill>
                <a:srgbClr val="07182C"/>
              </a:solidFill>
              <a:latin typeface="Poppins Medium"/>
              <a:ea typeface="Poppins Medium"/>
              <a:cs typeface="Poppins Medium"/>
              <a:sym typeface="Poppins Medium"/>
            </a:endParaRPr>
          </a:p>
        </p:txBody>
      </p:sp>
      <p:sp>
        <p:nvSpPr>
          <p:cNvPr id="1449" name="Google Shape;1449;p267"/>
          <p:cNvSpPr/>
          <p:nvPr/>
        </p:nvSpPr>
        <p:spPr>
          <a:xfrm>
            <a:off x="3698000" y="1513950"/>
            <a:ext cx="4988700" cy="1144200"/>
          </a:xfrm>
          <a:prstGeom prst="roundRect">
            <a:avLst>
              <a:gd fmla="val 5394" name="adj"/>
            </a:avLst>
          </a:prstGeom>
          <a:solidFill>
            <a:srgbClr val="FFFFFF"/>
          </a:solidFill>
          <a:ln cap="flat" cmpd="sng" w="19050">
            <a:solidFill>
              <a:srgbClr val="1241B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700">
              <a:solidFill>
                <a:srgbClr val="C1C0CE"/>
              </a:solidFill>
              <a:latin typeface="Poppins SemiBold"/>
              <a:ea typeface="Poppins SemiBold"/>
              <a:cs typeface="Poppins SemiBold"/>
              <a:sym typeface="Poppins SemiBold"/>
            </a:endParaRPr>
          </a:p>
        </p:txBody>
      </p:sp>
      <p:sp>
        <p:nvSpPr>
          <p:cNvPr id="1450" name="Google Shape;1450;p267"/>
          <p:cNvSpPr/>
          <p:nvPr/>
        </p:nvSpPr>
        <p:spPr>
          <a:xfrm>
            <a:off x="457200" y="1514000"/>
            <a:ext cx="2476800" cy="1110000"/>
          </a:xfrm>
          <a:prstGeom prst="roundRect">
            <a:avLst>
              <a:gd fmla="val 969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AF7EC"/>
              </a:solidFill>
              <a:latin typeface="Lato"/>
              <a:ea typeface="Lato"/>
              <a:cs typeface="Lato"/>
              <a:sym typeface="Lato"/>
            </a:endParaRPr>
          </a:p>
        </p:txBody>
      </p:sp>
      <p:sp>
        <p:nvSpPr>
          <p:cNvPr id="1451" name="Google Shape;1451;p267"/>
          <p:cNvSpPr txBox="1"/>
          <p:nvPr/>
        </p:nvSpPr>
        <p:spPr>
          <a:xfrm>
            <a:off x="3645550" y="1500325"/>
            <a:ext cx="3012600" cy="1144200"/>
          </a:xfrm>
          <a:prstGeom prst="rect">
            <a:avLst/>
          </a:prstGeom>
          <a:noFill/>
          <a:ln>
            <a:noFill/>
          </a:ln>
        </p:spPr>
        <p:txBody>
          <a:bodyPr anchorCtr="0" anchor="ctr" bIns="91425" lIns="0" spcFirstLastPara="1" rIns="182875" wrap="square" tIns="91425">
            <a:spAutoFit/>
          </a:bodyPr>
          <a:lstStyle/>
          <a:p>
            <a:pPr indent="-279400" lvl="0" marL="457200" rtl="0" algn="l">
              <a:lnSpc>
                <a:spcPct val="115000"/>
              </a:lnSpc>
              <a:spcBef>
                <a:spcPts val="0"/>
              </a:spcBef>
              <a:spcAft>
                <a:spcPts val="0"/>
              </a:spcAft>
              <a:buClr>
                <a:schemeClr val="dk1"/>
              </a:buClr>
              <a:buSzPts val="800"/>
              <a:buFont typeface="Lato"/>
              <a:buChar char="●"/>
            </a:pPr>
            <a:r>
              <a:rPr lang="en" sz="800">
                <a:latin typeface="Poppins SemiBold"/>
                <a:ea typeface="Poppins SemiBold"/>
                <a:cs typeface="Poppins SemiBold"/>
                <a:sym typeface="Poppins SemiBold"/>
              </a:rPr>
              <a:t>Definition: </a:t>
            </a:r>
            <a:r>
              <a:rPr lang="en" sz="800">
                <a:latin typeface="Lato"/>
                <a:ea typeface="Lato"/>
                <a:cs typeface="Lato"/>
                <a:sym typeface="Lato"/>
              </a:rPr>
              <a:t>Breaking down complex tasks into sequential prompts where the output of one prompt becomes the input for the next.</a:t>
            </a:r>
            <a:endParaRPr sz="800">
              <a:latin typeface="Lato"/>
              <a:ea typeface="Lato"/>
              <a:cs typeface="Lato"/>
              <a:sym typeface="Lato"/>
            </a:endParaRPr>
          </a:p>
          <a:p>
            <a:pPr indent="-279400" lvl="0" marL="457200" rtl="0" algn="l">
              <a:lnSpc>
                <a:spcPct val="115000"/>
              </a:lnSpc>
              <a:spcBef>
                <a:spcPts val="1000"/>
              </a:spcBef>
              <a:spcAft>
                <a:spcPts val="1000"/>
              </a:spcAft>
              <a:buClr>
                <a:schemeClr val="dk1"/>
              </a:buClr>
              <a:buSzPts val="800"/>
              <a:buFont typeface="Lato"/>
              <a:buChar char="●"/>
            </a:pPr>
            <a:r>
              <a:rPr lang="en" sz="800">
                <a:latin typeface="Poppins SemiBold"/>
                <a:ea typeface="Poppins SemiBold"/>
                <a:cs typeface="Poppins SemiBold"/>
                <a:sym typeface="Poppins SemiBold"/>
              </a:rPr>
              <a:t>Use Case: </a:t>
            </a:r>
            <a:r>
              <a:rPr lang="en" sz="800">
                <a:latin typeface="Lato"/>
                <a:ea typeface="Lato"/>
                <a:cs typeface="Lato"/>
                <a:sym typeface="Lato"/>
              </a:rPr>
              <a:t>Full-Stack Logic. Build complex features layer-by-layer, moving from database schema to UI components.</a:t>
            </a:r>
            <a:endParaRPr sz="800">
              <a:latin typeface="Poppins SemiBold"/>
              <a:ea typeface="Poppins SemiBold"/>
              <a:cs typeface="Poppins SemiBold"/>
              <a:sym typeface="Poppins SemiBold"/>
            </a:endParaRPr>
          </a:p>
        </p:txBody>
      </p:sp>
      <p:sp>
        <p:nvSpPr>
          <p:cNvPr id="1452" name="Google Shape;1452;p267"/>
          <p:cNvSpPr txBox="1"/>
          <p:nvPr/>
        </p:nvSpPr>
        <p:spPr>
          <a:xfrm>
            <a:off x="840450" y="1847321"/>
            <a:ext cx="17103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“The Ladder”</a:t>
            </a:r>
            <a:br>
              <a:rPr lang="en">
                <a:solidFill>
                  <a:schemeClr val="lt1"/>
                </a:solidFill>
                <a:latin typeface="Poppins SemiBold"/>
                <a:ea typeface="Poppins SemiBold"/>
                <a:cs typeface="Poppins SemiBold"/>
                <a:sym typeface="Poppins SemiBold"/>
              </a:rPr>
            </a:br>
            <a:r>
              <a:rPr lang="en">
                <a:solidFill>
                  <a:schemeClr val="lt1"/>
                </a:solidFill>
                <a:latin typeface="Poppins SemiBold"/>
                <a:ea typeface="Poppins SemiBold"/>
                <a:cs typeface="Poppins SemiBold"/>
                <a:sym typeface="Poppins SemiBold"/>
              </a:rPr>
              <a:t>Prompt Chaining</a:t>
            </a:r>
            <a:endParaRPr>
              <a:solidFill>
                <a:srgbClr val="FFFFFF"/>
              </a:solidFill>
              <a:latin typeface="Poppins SemiBold"/>
              <a:ea typeface="Poppins SemiBold"/>
              <a:cs typeface="Poppins SemiBold"/>
              <a:sym typeface="Poppins SemiBold"/>
            </a:endParaRPr>
          </a:p>
        </p:txBody>
      </p:sp>
      <p:sp>
        <p:nvSpPr>
          <p:cNvPr id="1453" name="Google Shape;1453;p267"/>
          <p:cNvSpPr txBox="1"/>
          <p:nvPr/>
        </p:nvSpPr>
        <p:spPr>
          <a:xfrm>
            <a:off x="6639700" y="1580550"/>
            <a:ext cx="2047200" cy="101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800">
                <a:latin typeface="Poppins SemiBold"/>
                <a:ea typeface="Poppins SemiBold"/>
                <a:cs typeface="Poppins SemiBold"/>
                <a:sym typeface="Poppins SemiBold"/>
              </a:rPr>
              <a:t>Example: </a:t>
            </a:r>
            <a:r>
              <a:rPr lang="en" sz="800">
                <a:latin typeface="IBM Plex Mono"/>
                <a:ea typeface="IBM Plex Mono"/>
                <a:cs typeface="IBM Plex Mono"/>
                <a:sym typeface="IBM Plex Mono"/>
              </a:rPr>
              <a:t>"First, generate a SQL schema for a 'Workout' table. [Wait]. Now, write the API function to fetch that data. [Wait]. Finally, build a UI card to display that data."</a:t>
            </a:r>
            <a:endParaRPr sz="800">
              <a:latin typeface="Poppins SemiBold"/>
              <a:ea typeface="Poppins SemiBold"/>
              <a:cs typeface="Poppins SemiBold"/>
              <a:sym typeface="Poppins SemiBold"/>
            </a:endParaRPr>
          </a:p>
        </p:txBody>
      </p:sp>
      <p:sp>
        <p:nvSpPr>
          <p:cNvPr id="1454" name="Google Shape;1454;p267"/>
          <p:cNvSpPr txBox="1"/>
          <p:nvPr/>
        </p:nvSpPr>
        <p:spPr>
          <a:xfrm>
            <a:off x="747150" y="3314962"/>
            <a:ext cx="18969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“The Brand Police”</a:t>
            </a:r>
            <a:br>
              <a:rPr lang="en">
                <a:solidFill>
                  <a:schemeClr val="lt1"/>
                </a:solidFill>
                <a:latin typeface="Poppins SemiBold"/>
                <a:ea typeface="Poppins SemiBold"/>
                <a:cs typeface="Poppins SemiBold"/>
                <a:sym typeface="Poppins SemiBold"/>
              </a:rPr>
            </a:br>
            <a:r>
              <a:rPr lang="en">
                <a:solidFill>
                  <a:schemeClr val="lt1"/>
                </a:solidFill>
                <a:latin typeface="Poppins SemiBold"/>
                <a:ea typeface="Poppins SemiBold"/>
                <a:cs typeface="Poppins SemiBold"/>
                <a:sym typeface="Poppins SemiBold"/>
              </a:rPr>
              <a:t>RAG</a:t>
            </a:r>
            <a:endParaRPr>
              <a:solidFill>
                <a:schemeClr val="lt1"/>
              </a:solidFill>
              <a:latin typeface="Poppins SemiBold"/>
              <a:ea typeface="Poppins SemiBold"/>
              <a:cs typeface="Poppins SemiBold"/>
              <a:sym typeface="Poppins SemiBold"/>
            </a:endParaRPr>
          </a:p>
        </p:txBody>
      </p:sp>
      <p:sp>
        <p:nvSpPr>
          <p:cNvPr id="1455" name="Google Shape;1455;p267"/>
          <p:cNvSpPr txBox="1"/>
          <p:nvPr/>
        </p:nvSpPr>
        <p:spPr>
          <a:xfrm>
            <a:off x="840450" y="4578336"/>
            <a:ext cx="17103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“The Designer”</a:t>
            </a:r>
            <a:br>
              <a:rPr lang="en">
                <a:solidFill>
                  <a:schemeClr val="lt1"/>
                </a:solidFill>
                <a:latin typeface="Poppins SemiBold"/>
                <a:ea typeface="Poppins SemiBold"/>
                <a:cs typeface="Poppins SemiBold"/>
                <a:sym typeface="Poppins SemiBold"/>
              </a:rPr>
            </a:br>
            <a:r>
              <a:rPr lang="en">
                <a:solidFill>
                  <a:schemeClr val="lt1"/>
                </a:solidFill>
                <a:latin typeface="Poppins SemiBold"/>
                <a:ea typeface="Poppins SemiBold"/>
                <a:cs typeface="Poppins SemiBold"/>
                <a:sym typeface="Poppins SemiBold"/>
              </a:rPr>
              <a:t>Self-Consistency</a:t>
            </a:r>
            <a:endParaRPr>
              <a:solidFill>
                <a:schemeClr val="lt1"/>
              </a:solidFill>
              <a:latin typeface="Poppins SemiBold"/>
              <a:ea typeface="Poppins SemiBold"/>
              <a:cs typeface="Poppins SemiBold"/>
              <a:sym typeface="Poppins SemiBold"/>
            </a:endParaRPr>
          </a:p>
        </p:txBody>
      </p:sp>
      <p:sp>
        <p:nvSpPr>
          <p:cNvPr id="1456" name="Google Shape;1456;p267"/>
          <p:cNvSpPr/>
          <p:nvPr/>
        </p:nvSpPr>
        <p:spPr>
          <a:xfrm>
            <a:off x="3243400" y="2025650"/>
            <a:ext cx="145200" cy="14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7" name="Google Shape;1457;p267"/>
          <p:cNvSpPr/>
          <p:nvPr/>
        </p:nvSpPr>
        <p:spPr>
          <a:xfrm>
            <a:off x="3243400" y="3327077"/>
            <a:ext cx="145200" cy="14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8" name="Google Shape;1458;p267"/>
          <p:cNvSpPr/>
          <p:nvPr/>
        </p:nvSpPr>
        <p:spPr>
          <a:xfrm>
            <a:off x="3243400" y="4723609"/>
            <a:ext cx="145200" cy="14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59" name="Google Shape;1459;p267"/>
          <p:cNvCxnSpPr/>
          <p:nvPr/>
        </p:nvCxnSpPr>
        <p:spPr>
          <a:xfrm>
            <a:off x="6594632" y="1535980"/>
            <a:ext cx="0" cy="1110000"/>
          </a:xfrm>
          <a:prstGeom prst="straightConnector1">
            <a:avLst/>
          </a:prstGeom>
          <a:noFill/>
          <a:ln cap="flat" cmpd="sng" w="9525">
            <a:solidFill>
              <a:schemeClr val="accent1"/>
            </a:solidFill>
            <a:prstDash val="solid"/>
            <a:round/>
            <a:headEnd len="med" w="med" type="none"/>
            <a:tailEnd len="med" w="med" type="none"/>
          </a:ln>
        </p:spPr>
      </p:cxnSp>
      <p:sp>
        <p:nvSpPr>
          <p:cNvPr id="1460" name="Google Shape;1460;p267"/>
          <p:cNvSpPr/>
          <p:nvPr/>
        </p:nvSpPr>
        <p:spPr>
          <a:xfrm>
            <a:off x="3698000" y="2845371"/>
            <a:ext cx="4988700" cy="1144200"/>
          </a:xfrm>
          <a:prstGeom prst="roundRect">
            <a:avLst>
              <a:gd fmla="val 5394" name="adj"/>
            </a:avLst>
          </a:prstGeom>
          <a:solidFill>
            <a:srgbClr val="FFFFFF"/>
          </a:solidFill>
          <a:ln cap="flat" cmpd="sng" w="19050">
            <a:solidFill>
              <a:srgbClr val="1241B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700">
              <a:solidFill>
                <a:srgbClr val="C1C0CE"/>
              </a:solidFill>
              <a:latin typeface="Poppins SemiBold"/>
              <a:ea typeface="Poppins SemiBold"/>
              <a:cs typeface="Poppins SemiBold"/>
              <a:sym typeface="Poppins SemiBold"/>
            </a:endParaRPr>
          </a:p>
        </p:txBody>
      </p:sp>
      <p:sp>
        <p:nvSpPr>
          <p:cNvPr id="1461" name="Google Shape;1461;p267"/>
          <p:cNvSpPr/>
          <p:nvPr/>
        </p:nvSpPr>
        <p:spPr>
          <a:xfrm>
            <a:off x="457200" y="2859029"/>
            <a:ext cx="2476800" cy="1110000"/>
          </a:xfrm>
          <a:prstGeom prst="roundRect">
            <a:avLst>
              <a:gd fmla="val 969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AF7EC"/>
              </a:solidFill>
              <a:latin typeface="Lato"/>
              <a:ea typeface="Lato"/>
              <a:cs typeface="Lato"/>
              <a:sym typeface="Lato"/>
            </a:endParaRPr>
          </a:p>
        </p:txBody>
      </p:sp>
      <p:sp>
        <p:nvSpPr>
          <p:cNvPr id="1462" name="Google Shape;1462;p267"/>
          <p:cNvSpPr txBox="1"/>
          <p:nvPr/>
        </p:nvSpPr>
        <p:spPr>
          <a:xfrm>
            <a:off x="3645550" y="2907946"/>
            <a:ext cx="3012600" cy="1002600"/>
          </a:xfrm>
          <a:prstGeom prst="rect">
            <a:avLst/>
          </a:prstGeom>
          <a:noFill/>
          <a:ln>
            <a:noFill/>
          </a:ln>
        </p:spPr>
        <p:txBody>
          <a:bodyPr anchorCtr="0" anchor="ctr" bIns="91425" lIns="0" spcFirstLastPara="1" rIns="182875" wrap="square" tIns="91425">
            <a:spAutoFit/>
          </a:bodyPr>
          <a:lstStyle/>
          <a:p>
            <a:pPr indent="-279400" lvl="0" marL="457200" rtl="0" algn="l">
              <a:lnSpc>
                <a:spcPct val="115000"/>
              </a:lnSpc>
              <a:spcBef>
                <a:spcPts val="0"/>
              </a:spcBef>
              <a:spcAft>
                <a:spcPts val="0"/>
              </a:spcAft>
              <a:buClr>
                <a:schemeClr val="dk1"/>
              </a:buClr>
              <a:buSzPts val="800"/>
              <a:buFont typeface="Lato"/>
              <a:buChar char="●"/>
            </a:pPr>
            <a:r>
              <a:rPr lang="en" sz="800">
                <a:latin typeface="Poppins SemiBold"/>
                <a:ea typeface="Poppins SemiBold"/>
                <a:cs typeface="Poppins SemiBold"/>
                <a:sym typeface="Poppins SemiBold"/>
              </a:rPr>
              <a:t>Definition: </a:t>
            </a:r>
            <a:r>
              <a:rPr lang="en" sz="800">
                <a:latin typeface="Lato"/>
                <a:ea typeface="Lato"/>
                <a:cs typeface="Lato"/>
                <a:sym typeface="Lato"/>
              </a:rPr>
              <a:t>Enriching your prompt with external data (files, docs) to ground the AI in specific knowledge.</a:t>
            </a:r>
            <a:endParaRPr sz="800">
              <a:latin typeface="Lato"/>
              <a:ea typeface="Lato"/>
              <a:cs typeface="Lato"/>
              <a:sym typeface="Lato"/>
            </a:endParaRPr>
          </a:p>
          <a:p>
            <a:pPr indent="-279400" lvl="0" marL="457200" rtl="0" algn="l">
              <a:lnSpc>
                <a:spcPct val="115000"/>
              </a:lnSpc>
              <a:spcBef>
                <a:spcPts val="1000"/>
              </a:spcBef>
              <a:spcAft>
                <a:spcPts val="1000"/>
              </a:spcAft>
              <a:buClr>
                <a:schemeClr val="dk1"/>
              </a:buClr>
              <a:buSzPts val="800"/>
              <a:buFont typeface="Lato"/>
              <a:buChar char="●"/>
            </a:pPr>
            <a:r>
              <a:rPr lang="en" sz="800">
                <a:latin typeface="Poppins SemiBold"/>
                <a:ea typeface="Poppins SemiBold"/>
                <a:cs typeface="Poppins SemiBold"/>
                <a:sym typeface="Poppins SemiBold"/>
              </a:rPr>
              <a:t>Use Case: </a:t>
            </a:r>
            <a:r>
              <a:rPr lang="en" sz="800">
                <a:latin typeface="Lato"/>
                <a:ea typeface="Lato"/>
                <a:cs typeface="Lato"/>
                <a:sym typeface="Lato"/>
              </a:rPr>
              <a:t>Constraint Enforcement.</a:t>
            </a:r>
            <a:br>
              <a:rPr lang="en" sz="800">
                <a:latin typeface="Lato"/>
                <a:ea typeface="Lato"/>
                <a:cs typeface="Lato"/>
                <a:sym typeface="Lato"/>
              </a:rPr>
            </a:br>
            <a:r>
              <a:rPr lang="en" sz="800">
                <a:latin typeface="Lato"/>
                <a:ea typeface="Lato"/>
                <a:cs typeface="Lato"/>
                <a:sym typeface="Lato"/>
              </a:rPr>
              <a:t>Force the AI to adhere to strict brand, style, or content guidelines.</a:t>
            </a:r>
            <a:endParaRPr sz="800">
              <a:latin typeface="Poppins SemiBold"/>
              <a:ea typeface="Poppins SemiBold"/>
              <a:cs typeface="Poppins SemiBold"/>
              <a:sym typeface="Poppins SemiBold"/>
            </a:endParaRPr>
          </a:p>
        </p:txBody>
      </p:sp>
      <p:sp>
        <p:nvSpPr>
          <p:cNvPr id="1463" name="Google Shape;1463;p267"/>
          <p:cNvSpPr txBox="1"/>
          <p:nvPr/>
        </p:nvSpPr>
        <p:spPr>
          <a:xfrm>
            <a:off x="676793" y="3083245"/>
            <a:ext cx="2047200" cy="646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FFFFFF"/>
                </a:solidFill>
                <a:latin typeface="Poppins SemiBold"/>
                <a:ea typeface="Poppins SemiBold"/>
                <a:cs typeface="Poppins SemiBold"/>
                <a:sym typeface="Poppins SemiBold"/>
              </a:rPr>
              <a:t>“The Brand Police”</a:t>
            </a:r>
            <a:br>
              <a:rPr lang="en">
                <a:solidFill>
                  <a:srgbClr val="FFFFFF"/>
                </a:solidFill>
                <a:latin typeface="Poppins SemiBold"/>
                <a:ea typeface="Poppins SemiBold"/>
                <a:cs typeface="Poppins SemiBold"/>
                <a:sym typeface="Poppins SemiBold"/>
              </a:rPr>
            </a:br>
            <a:r>
              <a:rPr lang="en">
                <a:solidFill>
                  <a:srgbClr val="FFFFFF"/>
                </a:solidFill>
                <a:latin typeface="Poppins SemiBold"/>
                <a:ea typeface="Poppins SemiBold"/>
                <a:cs typeface="Poppins SemiBold"/>
                <a:sym typeface="Poppins SemiBold"/>
              </a:rPr>
              <a:t>Retrieval Augmented Generation (RAG)</a:t>
            </a:r>
            <a:endParaRPr>
              <a:solidFill>
                <a:srgbClr val="FFFFFF"/>
              </a:solidFill>
              <a:latin typeface="Poppins SemiBold"/>
              <a:ea typeface="Poppins SemiBold"/>
              <a:cs typeface="Poppins SemiBold"/>
              <a:sym typeface="Poppins SemiBold"/>
            </a:endParaRPr>
          </a:p>
        </p:txBody>
      </p:sp>
      <p:sp>
        <p:nvSpPr>
          <p:cNvPr id="1464" name="Google Shape;1464;p267"/>
          <p:cNvSpPr txBox="1"/>
          <p:nvPr/>
        </p:nvSpPr>
        <p:spPr>
          <a:xfrm>
            <a:off x="6639700" y="2911973"/>
            <a:ext cx="2047200" cy="101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800">
                <a:latin typeface="Poppins SemiBold"/>
                <a:ea typeface="Poppins SemiBold"/>
                <a:cs typeface="Poppins SemiBold"/>
                <a:sym typeface="Poppins SemiBold"/>
              </a:rPr>
              <a:t>Example: </a:t>
            </a:r>
            <a:r>
              <a:rPr lang="en" sz="800">
                <a:latin typeface="IBM Plex Mono"/>
                <a:ea typeface="IBM Plex Mono"/>
                <a:cs typeface="IBM Plex Mono"/>
                <a:sym typeface="IBM Plex Mono"/>
              </a:rPr>
              <a:t>"Using the attached Brand Guidelines PDF, style this login screen. Ensure buttons match the primary hex code and fonts match the typography section."</a:t>
            </a:r>
            <a:endParaRPr sz="800">
              <a:latin typeface="Poppins SemiBold"/>
              <a:ea typeface="Poppins SemiBold"/>
              <a:cs typeface="Poppins SemiBold"/>
              <a:sym typeface="Poppins SemiBold"/>
            </a:endParaRPr>
          </a:p>
        </p:txBody>
      </p:sp>
      <p:cxnSp>
        <p:nvCxnSpPr>
          <p:cNvPr id="1465" name="Google Shape;1465;p267"/>
          <p:cNvCxnSpPr/>
          <p:nvPr/>
        </p:nvCxnSpPr>
        <p:spPr>
          <a:xfrm>
            <a:off x="6594632" y="2867402"/>
            <a:ext cx="0" cy="1110000"/>
          </a:xfrm>
          <a:prstGeom prst="straightConnector1">
            <a:avLst/>
          </a:prstGeom>
          <a:noFill/>
          <a:ln cap="flat" cmpd="sng" w="9525">
            <a:solidFill>
              <a:schemeClr val="accent1"/>
            </a:solidFill>
            <a:prstDash val="solid"/>
            <a:round/>
            <a:headEnd len="med" w="med" type="none"/>
            <a:tailEnd len="med" w="med" type="none"/>
          </a:ln>
        </p:spPr>
      </p:cxnSp>
      <p:sp>
        <p:nvSpPr>
          <p:cNvPr id="1466" name="Google Shape;1466;p267"/>
          <p:cNvSpPr/>
          <p:nvPr/>
        </p:nvSpPr>
        <p:spPr>
          <a:xfrm>
            <a:off x="3698000" y="4178164"/>
            <a:ext cx="4988700" cy="1144200"/>
          </a:xfrm>
          <a:prstGeom prst="roundRect">
            <a:avLst>
              <a:gd fmla="val 5394" name="adj"/>
            </a:avLst>
          </a:prstGeom>
          <a:solidFill>
            <a:srgbClr val="FFFFFF"/>
          </a:solidFill>
          <a:ln cap="flat" cmpd="sng" w="19050">
            <a:solidFill>
              <a:srgbClr val="1241B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700">
              <a:solidFill>
                <a:srgbClr val="C1C0CE"/>
              </a:solidFill>
              <a:latin typeface="Poppins SemiBold"/>
              <a:ea typeface="Poppins SemiBold"/>
              <a:cs typeface="Poppins SemiBold"/>
              <a:sym typeface="Poppins SemiBold"/>
            </a:endParaRPr>
          </a:p>
        </p:txBody>
      </p:sp>
      <p:sp>
        <p:nvSpPr>
          <p:cNvPr id="1467" name="Google Shape;1467;p267"/>
          <p:cNvSpPr/>
          <p:nvPr/>
        </p:nvSpPr>
        <p:spPr>
          <a:xfrm>
            <a:off x="457200" y="4219036"/>
            <a:ext cx="2476800" cy="1110000"/>
          </a:xfrm>
          <a:prstGeom prst="roundRect">
            <a:avLst>
              <a:gd fmla="val 969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AF7EC"/>
              </a:solidFill>
              <a:latin typeface="Lato"/>
              <a:ea typeface="Lato"/>
              <a:cs typeface="Lato"/>
              <a:sym typeface="Lato"/>
            </a:endParaRPr>
          </a:p>
        </p:txBody>
      </p:sp>
      <p:sp>
        <p:nvSpPr>
          <p:cNvPr id="1468" name="Google Shape;1468;p267"/>
          <p:cNvSpPr txBox="1"/>
          <p:nvPr/>
        </p:nvSpPr>
        <p:spPr>
          <a:xfrm>
            <a:off x="3645550" y="4174672"/>
            <a:ext cx="3012600" cy="1144200"/>
          </a:xfrm>
          <a:prstGeom prst="rect">
            <a:avLst/>
          </a:prstGeom>
          <a:noFill/>
          <a:ln>
            <a:noFill/>
          </a:ln>
        </p:spPr>
        <p:txBody>
          <a:bodyPr anchorCtr="0" anchor="ctr" bIns="91425" lIns="0" spcFirstLastPara="1" rIns="182875" wrap="square" tIns="91425">
            <a:spAutoFit/>
          </a:bodyPr>
          <a:lstStyle/>
          <a:p>
            <a:pPr indent="-279400" lvl="0" marL="457200" rtl="0" algn="l">
              <a:lnSpc>
                <a:spcPct val="115000"/>
              </a:lnSpc>
              <a:spcBef>
                <a:spcPts val="0"/>
              </a:spcBef>
              <a:spcAft>
                <a:spcPts val="0"/>
              </a:spcAft>
              <a:buClr>
                <a:schemeClr val="dk1"/>
              </a:buClr>
              <a:buSzPts val="800"/>
              <a:buFont typeface="Lato"/>
              <a:buChar char="●"/>
            </a:pPr>
            <a:r>
              <a:rPr lang="en" sz="800">
                <a:latin typeface="Poppins SemiBold"/>
                <a:ea typeface="Poppins SemiBold"/>
                <a:cs typeface="Poppins SemiBold"/>
                <a:sym typeface="Poppins SemiBold"/>
              </a:rPr>
              <a:t>Definition: </a:t>
            </a:r>
            <a:r>
              <a:rPr lang="en" sz="800">
                <a:latin typeface="Lato"/>
                <a:ea typeface="Lato"/>
                <a:cs typeface="Lato"/>
                <a:sym typeface="Lato"/>
              </a:rPr>
              <a:t>Asking the model to generate multiple distinct variations and selecting the most consistent or high-quality logic.</a:t>
            </a:r>
            <a:endParaRPr sz="800">
              <a:latin typeface="Lato"/>
              <a:ea typeface="Lato"/>
              <a:cs typeface="Lato"/>
              <a:sym typeface="Lato"/>
            </a:endParaRPr>
          </a:p>
          <a:p>
            <a:pPr indent="-279400" lvl="0" marL="457200" rtl="0" algn="l">
              <a:lnSpc>
                <a:spcPct val="115000"/>
              </a:lnSpc>
              <a:spcBef>
                <a:spcPts val="1000"/>
              </a:spcBef>
              <a:spcAft>
                <a:spcPts val="1000"/>
              </a:spcAft>
              <a:buClr>
                <a:schemeClr val="dk1"/>
              </a:buClr>
              <a:buSzPts val="800"/>
              <a:buFont typeface="Lato"/>
              <a:buChar char="●"/>
            </a:pPr>
            <a:r>
              <a:rPr lang="en" sz="800">
                <a:latin typeface="Poppins SemiBold"/>
                <a:ea typeface="Poppins SemiBold"/>
                <a:cs typeface="Poppins SemiBold"/>
                <a:sym typeface="Poppins SemiBold"/>
              </a:rPr>
              <a:t>Use Case: </a:t>
            </a:r>
            <a:r>
              <a:rPr lang="en" sz="800">
                <a:latin typeface="Lato"/>
                <a:ea typeface="Lato"/>
                <a:cs typeface="Lato"/>
                <a:sym typeface="Lato"/>
              </a:rPr>
              <a:t>UX Exploration.</a:t>
            </a:r>
            <a:br>
              <a:rPr lang="en" sz="800">
                <a:latin typeface="Lato"/>
                <a:ea typeface="Lato"/>
                <a:cs typeface="Lato"/>
                <a:sym typeface="Lato"/>
              </a:rPr>
            </a:br>
            <a:r>
              <a:rPr lang="en" sz="800">
                <a:latin typeface="Lato"/>
                <a:ea typeface="Lato"/>
                <a:cs typeface="Lato"/>
                <a:sym typeface="Lato"/>
              </a:rPr>
              <a:t>Generate multiple layout options to identify and select the best user experience.</a:t>
            </a:r>
            <a:endParaRPr sz="800">
              <a:latin typeface="Poppins SemiBold"/>
              <a:ea typeface="Poppins SemiBold"/>
              <a:cs typeface="Poppins SemiBold"/>
              <a:sym typeface="Poppins SemiBold"/>
            </a:endParaRPr>
          </a:p>
        </p:txBody>
      </p:sp>
      <p:sp>
        <p:nvSpPr>
          <p:cNvPr id="1469" name="Google Shape;1469;p267"/>
          <p:cNvSpPr txBox="1"/>
          <p:nvPr/>
        </p:nvSpPr>
        <p:spPr>
          <a:xfrm>
            <a:off x="840450" y="4552357"/>
            <a:ext cx="17103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“The Designer”</a:t>
            </a:r>
            <a:br>
              <a:rPr lang="en">
                <a:solidFill>
                  <a:schemeClr val="lt1"/>
                </a:solidFill>
                <a:latin typeface="Poppins SemiBold"/>
                <a:ea typeface="Poppins SemiBold"/>
                <a:cs typeface="Poppins SemiBold"/>
                <a:sym typeface="Poppins SemiBold"/>
              </a:rPr>
            </a:br>
            <a:r>
              <a:rPr lang="en">
                <a:solidFill>
                  <a:schemeClr val="lt1"/>
                </a:solidFill>
                <a:latin typeface="Poppins SemiBold"/>
                <a:ea typeface="Poppins SemiBold"/>
                <a:cs typeface="Poppins SemiBold"/>
                <a:sym typeface="Poppins SemiBold"/>
              </a:rPr>
              <a:t>Self</a:t>
            </a:r>
            <a:r>
              <a:rPr lang="en">
                <a:solidFill>
                  <a:schemeClr val="lt1"/>
                </a:solidFill>
                <a:latin typeface="Poppins SemiBold"/>
                <a:ea typeface="Poppins SemiBold"/>
                <a:cs typeface="Poppins SemiBold"/>
                <a:sym typeface="Poppins SemiBold"/>
              </a:rPr>
              <a:t>-Consistency</a:t>
            </a:r>
            <a:endParaRPr>
              <a:solidFill>
                <a:srgbClr val="FFFFFF"/>
              </a:solidFill>
              <a:latin typeface="Poppins SemiBold"/>
              <a:ea typeface="Poppins SemiBold"/>
              <a:cs typeface="Poppins SemiBold"/>
              <a:sym typeface="Poppins SemiBold"/>
            </a:endParaRPr>
          </a:p>
        </p:txBody>
      </p:sp>
      <p:sp>
        <p:nvSpPr>
          <p:cNvPr id="1470" name="Google Shape;1470;p267"/>
          <p:cNvSpPr txBox="1"/>
          <p:nvPr/>
        </p:nvSpPr>
        <p:spPr>
          <a:xfrm>
            <a:off x="6639700" y="4244766"/>
            <a:ext cx="2047200" cy="101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800">
                <a:latin typeface="Poppins SemiBold"/>
                <a:ea typeface="Poppins SemiBold"/>
                <a:cs typeface="Poppins SemiBold"/>
                <a:sym typeface="Poppins SemiBold"/>
              </a:rPr>
              <a:t>Example: </a:t>
            </a:r>
            <a:r>
              <a:rPr lang="en" sz="800">
                <a:latin typeface="IBM Plex Mono"/>
                <a:ea typeface="IBM Plex Mono"/>
                <a:cs typeface="IBM Plex Mono"/>
                <a:sym typeface="IBM Plex Mono"/>
              </a:rPr>
              <a:t>"Generate 3 distinct layout concepts for the 'Daily Summary' card. Evaluate each for mobile usability, then write the code for the best one."</a:t>
            </a:r>
            <a:endParaRPr sz="800">
              <a:latin typeface="Poppins SemiBold"/>
              <a:ea typeface="Poppins SemiBold"/>
              <a:cs typeface="Poppins SemiBold"/>
              <a:sym typeface="Poppins SemiBold"/>
            </a:endParaRPr>
          </a:p>
        </p:txBody>
      </p:sp>
      <p:cxnSp>
        <p:nvCxnSpPr>
          <p:cNvPr id="1471" name="Google Shape;1471;p267"/>
          <p:cNvCxnSpPr/>
          <p:nvPr/>
        </p:nvCxnSpPr>
        <p:spPr>
          <a:xfrm>
            <a:off x="6594632" y="4200195"/>
            <a:ext cx="0" cy="11100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EAFE"/>
        </a:solidFill>
      </p:bgPr>
    </p:bg>
    <p:spTree>
      <p:nvGrpSpPr>
        <p:cNvPr id="1475" name="Shape 1475"/>
        <p:cNvGrpSpPr/>
        <p:nvPr/>
      </p:nvGrpSpPr>
      <p:grpSpPr>
        <a:xfrm>
          <a:off x="0" y="0"/>
          <a:ext cx="0" cy="0"/>
          <a:chOff x="0" y="0"/>
          <a:chExt cx="0" cy="0"/>
        </a:xfrm>
      </p:grpSpPr>
      <p:sp>
        <p:nvSpPr>
          <p:cNvPr id="1476" name="Google Shape;1476;p268"/>
          <p:cNvSpPr txBox="1"/>
          <p:nvPr/>
        </p:nvSpPr>
        <p:spPr>
          <a:xfrm>
            <a:off x="457200" y="584190"/>
            <a:ext cx="8229600" cy="3693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t/>
            </a:r>
            <a:endParaRPr sz="3000">
              <a:solidFill>
                <a:srgbClr val="07182C"/>
              </a:solidFill>
              <a:latin typeface="Poppins Medium"/>
              <a:ea typeface="Poppins Medium"/>
              <a:cs typeface="Poppins Medium"/>
              <a:sym typeface="Poppins Medium"/>
            </a:endParaRPr>
          </a:p>
        </p:txBody>
      </p:sp>
      <p:sp>
        <p:nvSpPr>
          <p:cNvPr id="1477" name="Google Shape;1477;p268"/>
          <p:cNvSpPr txBox="1"/>
          <p:nvPr/>
        </p:nvSpPr>
        <p:spPr>
          <a:xfrm>
            <a:off x="457200" y="488498"/>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The </a:t>
            </a:r>
            <a:r>
              <a:rPr lang="en" sz="1600">
                <a:solidFill>
                  <a:srgbClr val="60A5FA"/>
                </a:solidFill>
                <a:latin typeface="Poppins SemiBold"/>
                <a:ea typeface="Poppins SemiBold"/>
                <a:cs typeface="Poppins SemiBold"/>
                <a:sym typeface="Poppins SemiBold"/>
              </a:rPr>
              <a:t>Optimization</a:t>
            </a:r>
            <a:endParaRPr sz="1600">
              <a:solidFill>
                <a:srgbClr val="60A5FA"/>
              </a:solidFill>
              <a:latin typeface="Poppins SemiBold"/>
              <a:ea typeface="Poppins SemiBold"/>
              <a:cs typeface="Poppins SemiBold"/>
              <a:sym typeface="Poppins SemiBold"/>
            </a:endParaRPr>
          </a:p>
        </p:txBody>
      </p:sp>
      <p:sp>
        <p:nvSpPr>
          <p:cNvPr id="1478" name="Google Shape;1478;p268"/>
          <p:cNvSpPr txBox="1"/>
          <p:nvPr/>
        </p:nvSpPr>
        <p:spPr>
          <a:xfrm>
            <a:off x="457200" y="800289"/>
            <a:ext cx="8229600" cy="393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Cutting-Edge </a:t>
            </a:r>
            <a:r>
              <a:rPr lang="en" sz="3200">
                <a:solidFill>
                  <a:srgbClr val="07182C"/>
                </a:solidFill>
                <a:latin typeface="Poppins Medium"/>
                <a:ea typeface="Poppins Medium"/>
                <a:cs typeface="Poppins Medium"/>
                <a:sym typeface="Poppins Medium"/>
              </a:rPr>
              <a:t>Prompting Techniques</a:t>
            </a:r>
            <a:endParaRPr sz="3200">
              <a:solidFill>
                <a:srgbClr val="07182C"/>
              </a:solidFill>
              <a:latin typeface="Poppins Medium"/>
              <a:ea typeface="Poppins Medium"/>
              <a:cs typeface="Poppins Medium"/>
              <a:sym typeface="Poppins Medium"/>
            </a:endParaRPr>
          </a:p>
        </p:txBody>
      </p:sp>
      <p:cxnSp>
        <p:nvCxnSpPr>
          <p:cNvPr id="1479" name="Google Shape;1479;p268"/>
          <p:cNvCxnSpPr/>
          <p:nvPr/>
        </p:nvCxnSpPr>
        <p:spPr>
          <a:xfrm>
            <a:off x="3316000" y="1504950"/>
            <a:ext cx="0" cy="3815700"/>
          </a:xfrm>
          <a:prstGeom prst="straightConnector1">
            <a:avLst/>
          </a:prstGeom>
          <a:noFill/>
          <a:ln cap="flat" cmpd="sng" w="19050">
            <a:solidFill>
              <a:schemeClr val="dk2"/>
            </a:solidFill>
            <a:prstDash val="dot"/>
            <a:round/>
            <a:headEnd len="med" w="med" type="none"/>
            <a:tailEnd len="med" w="med" type="none"/>
          </a:ln>
        </p:spPr>
      </p:cxnSp>
      <p:sp>
        <p:nvSpPr>
          <p:cNvPr id="1480" name="Google Shape;1480;p268"/>
          <p:cNvSpPr/>
          <p:nvPr/>
        </p:nvSpPr>
        <p:spPr>
          <a:xfrm>
            <a:off x="3210250" y="1992500"/>
            <a:ext cx="211500" cy="211500"/>
          </a:xfrm>
          <a:prstGeom prst="ellipse">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1" name="Google Shape;1481;p268"/>
          <p:cNvSpPr/>
          <p:nvPr/>
        </p:nvSpPr>
        <p:spPr>
          <a:xfrm>
            <a:off x="3210250" y="3295991"/>
            <a:ext cx="211500" cy="211500"/>
          </a:xfrm>
          <a:prstGeom prst="ellipse">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2" name="Google Shape;1482;p268"/>
          <p:cNvSpPr/>
          <p:nvPr/>
        </p:nvSpPr>
        <p:spPr>
          <a:xfrm>
            <a:off x="3210250" y="4690459"/>
            <a:ext cx="211500" cy="211500"/>
          </a:xfrm>
          <a:prstGeom prst="ellipse">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3" name="Google Shape;1483;p268"/>
          <p:cNvSpPr/>
          <p:nvPr/>
        </p:nvSpPr>
        <p:spPr>
          <a:xfrm>
            <a:off x="3698000" y="1513950"/>
            <a:ext cx="4988700" cy="1144200"/>
          </a:xfrm>
          <a:prstGeom prst="roundRect">
            <a:avLst>
              <a:gd fmla="val 5394" name="adj"/>
            </a:avLst>
          </a:prstGeom>
          <a:solidFill>
            <a:srgbClr val="FFFFFF"/>
          </a:solidFill>
          <a:ln cap="flat" cmpd="sng" w="19050">
            <a:solidFill>
              <a:schemeClr val="accent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700">
              <a:solidFill>
                <a:srgbClr val="C1C0CE"/>
              </a:solidFill>
              <a:latin typeface="Poppins SemiBold"/>
              <a:ea typeface="Poppins SemiBold"/>
              <a:cs typeface="Poppins SemiBold"/>
              <a:sym typeface="Poppins SemiBold"/>
            </a:endParaRPr>
          </a:p>
        </p:txBody>
      </p:sp>
      <p:sp>
        <p:nvSpPr>
          <p:cNvPr id="1484" name="Google Shape;1484;p268"/>
          <p:cNvSpPr/>
          <p:nvPr/>
        </p:nvSpPr>
        <p:spPr>
          <a:xfrm>
            <a:off x="457200" y="1514000"/>
            <a:ext cx="2476800" cy="1110000"/>
          </a:xfrm>
          <a:prstGeom prst="roundRect">
            <a:avLst>
              <a:gd fmla="val 969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AF7EC"/>
              </a:solidFill>
              <a:latin typeface="Lato"/>
              <a:ea typeface="Lato"/>
              <a:cs typeface="Lato"/>
              <a:sym typeface="Lato"/>
            </a:endParaRPr>
          </a:p>
        </p:txBody>
      </p:sp>
      <p:sp>
        <p:nvSpPr>
          <p:cNvPr id="1485" name="Google Shape;1485;p268"/>
          <p:cNvSpPr txBox="1"/>
          <p:nvPr/>
        </p:nvSpPr>
        <p:spPr>
          <a:xfrm>
            <a:off x="3645550" y="1500325"/>
            <a:ext cx="3012600" cy="1285800"/>
          </a:xfrm>
          <a:prstGeom prst="rect">
            <a:avLst/>
          </a:prstGeom>
          <a:noFill/>
          <a:ln>
            <a:noFill/>
          </a:ln>
        </p:spPr>
        <p:txBody>
          <a:bodyPr anchorCtr="0" anchor="ctr" bIns="91425" lIns="0" spcFirstLastPara="1" rIns="182875" wrap="square" tIns="91425">
            <a:spAutoFit/>
          </a:bodyPr>
          <a:lstStyle/>
          <a:p>
            <a:pPr indent="-279400" lvl="0" marL="457200" rtl="0" algn="l">
              <a:lnSpc>
                <a:spcPct val="115000"/>
              </a:lnSpc>
              <a:spcBef>
                <a:spcPts val="0"/>
              </a:spcBef>
              <a:spcAft>
                <a:spcPts val="0"/>
              </a:spcAft>
              <a:buClr>
                <a:schemeClr val="dk1"/>
              </a:buClr>
              <a:buSzPts val="800"/>
              <a:buFont typeface="Lato"/>
              <a:buChar char="●"/>
            </a:pPr>
            <a:r>
              <a:rPr lang="en" sz="800">
                <a:latin typeface="Poppins SemiBold"/>
                <a:ea typeface="Poppins SemiBold"/>
                <a:cs typeface="Poppins SemiBold"/>
                <a:sym typeface="Poppins SemiBold"/>
              </a:rPr>
              <a:t>Definition: </a:t>
            </a:r>
            <a:r>
              <a:rPr lang="en" sz="800">
                <a:latin typeface="Lato"/>
                <a:ea typeface="Lato"/>
                <a:cs typeface="Lato"/>
                <a:sym typeface="Lato"/>
              </a:rPr>
              <a:t>Prompting the AI to improve or rewrite your own prompt before executing it to ensure higher clarity.</a:t>
            </a:r>
            <a:endParaRPr sz="800">
              <a:latin typeface="Lato"/>
              <a:ea typeface="Lato"/>
              <a:cs typeface="Lato"/>
              <a:sym typeface="Lato"/>
            </a:endParaRPr>
          </a:p>
          <a:p>
            <a:pPr indent="-279400" lvl="0" marL="457200" rtl="0" algn="l">
              <a:lnSpc>
                <a:spcPct val="115000"/>
              </a:lnSpc>
              <a:spcBef>
                <a:spcPts val="1000"/>
              </a:spcBef>
              <a:spcAft>
                <a:spcPts val="1000"/>
              </a:spcAft>
              <a:buClr>
                <a:schemeClr val="dk1"/>
              </a:buClr>
              <a:buSzPts val="800"/>
              <a:buFont typeface="Lato"/>
              <a:buChar char="●"/>
            </a:pPr>
            <a:r>
              <a:rPr lang="en" sz="800">
                <a:latin typeface="Poppins SemiBold"/>
                <a:ea typeface="Poppins SemiBold"/>
                <a:cs typeface="Poppins SemiBold"/>
                <a:sym typeface="Poppins SemiBold"/>
              </a:rPr>
              <a:t>Use Case: </a:t>
            </a:r>
            <a:r>
              <a:rPr lang="en" sz="800">
                <a:latin typeface="Lato"/>
                <a:ea typeface="Lato"/>
                <a:cs typeface="Lato"/>
                <a:sym typeface="Lato"/>
              </a:rPr>
              <a:t>Clarity Enhancement.</a:t>
            </a:r>
            <a:br>
              <a:rPr lang="en" sz="800">
                <a:latin typeface="Lato"/>
                <a:ea typeface="Lato"/>
                <a:cs typeface="Lato"/>
                <a:sym typeface="Lato"/>
              </a:rPr>
            </a:br>
            <a:r>
              <a:rPr lang="en" sz="800">
                <a:latin typeface="Lato"/>
                <a:ea typeface="Lato"/>
                <a:cs typeface="Lato"/>
                <a:sym typeface="Lato"/>
              </a:rPr>
              <a:t>Turn vague ideas into detailed, executable FUDI specifications before building.</a:t>
            </a:r>
            <a:br>
              <a:rPr lang="en" sz="800">
                <a:latin typeface="Poppins SemiBold"/>
                <a:ea typeface="Poppins SemiBold"/>
                <a:cs typeface="Poppins SemiBold"/>
                <a:sym typeface="Poppins SemiBold"/>
              </a:rPr>
            </a:br>
            <a:endParaRPr sz="800">
              <a:latin typeface="Poppins SemiBold"/>
              <a:ea typeface="Poppins SemiBold"/>
              <a:cs typeface="Poppins SemiBold"/>
              <a:sym typeface="Poppins SemiBold"/>
            </a:endParaRPr>
          </a:p>
        </p:txBody>
      </p:sp>
      <p:sp>
        <p:nvSpPr>
          <p:cNvPr id="1486" name="Google Shape;1486;p268"/>
          <p:cNvSpPr txBox="1"/>
          <p:nvPr/>
        </p:nvSpPr>
        <p:spPr>
          <a:xfrm>
            <a:off x="840450" y="1847321"/>
            <a:ext cx="17103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“The Expert”</a:t>
            </a:r>
            <a:br>
              <a:rPr lang="en">
                <a:solidFill>
                  <a:schemeClr val="lt1"/>
                </a:solidFill>
                <a:latin typeface="Poppins SemiBold"/>
                <a:ea typeface="Poppins SemiBold"/>
                <a:cs typeface="Poppins SemiBold"/>
                <a:sym typeface="Poppins SemiBold"/>
              </a:rPr>
            </a:br>
            <a:r>
              <a:rPr lang="en">
                <a:solidFill>
                  <a:schemeClr val="lt1"/>
                </a:solidFill>
                <a:latin typeface="Poppins SemiBold"/>
                <a:ea typeface="Poppins SemiBold"/>
                <a:cs typeface="Poppins SemiBold"/>
                <a:sym typeface="Poppins SemiBold"/>
              </a:rPr>
              <a:t>Meta-Prompting</a:t>
            </a:r>
            <a:endParaRPr>
              <a:solidFill>
                <a:schemeClr val="lt1"/>
              </a:solidFill>
              <a:latin typeface="Poppins SemiBold"/>
              <a:ea typeface="Poppins SemiBold"/>
              <a:cs typeface="Poppins SemiBold"/>
              <a:sym typeface="Poppins SemiBold"/>
            </a:endParaRPr>
          </a:p>
        </p:txBody>
      </p:sp>
      <p:sp>
        <p:nvSpPr>
          <p:cNvPr id="1487" name="Google Shape;1487;p268"/>
          <p:cNvSpPr txBox="1"/>
          <p:nvPr/>
        </p:nvSpPr>
        <p:spPr>
          <a:xfrm>
            <a:off x="6639700" y="1580550"/>
            <a:ext cx="2047200" cy="128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latin typeface="Poppins SemiBold"/>
                <a:ea typeface="Poppins SemiBold"/>
                <a:cs typeface="Poppins SemiBold"/>
                <a:sym typeface="Poppins SemiBold"/>
              </a:rPr>
              <a:t>Example: </a:t>
            </a:r>
            <a:r>
              <a:rPr lang="en" sz="800">
                <a:latin typeface="IBM Plex Mono"/>
                <a:ea typeface="IBM Plex Mono"/>
                <a:cs typeface="IBM Plex Mono"/>
                <a:sym typeface="IBM Plex Mono"/>
              </a:rPr>
              <a:t>"Act as a Senior PM. Rewrite my vague request for a 'social feed' into a detailed FUDI specification. Then, use that spec to generate the prototype."</a:t>
            </a:r>
            <a:endParaRPr sz="800">
              <a:latin typeface="IBM Plex Mono"/>
              <a:ea typeface="IBM Plex Mono"/>
              <a:cs typeface="IBM Plex Mono"/>
              <a:sym typeface="IBM Plex Mono"/>
            </a:endParaRPr>
          </a:p>
          <a:p>
            <a:pPr indent="0" lvl="0" marL="0" rtl="0" algn="l">
              <a:lnSpc>
                <a:spcPct val="115000"/>
              </a:lnSpc>
              <a:spcBef>
                <a:spcPts val="1000"/>
              </a:spcBef>
              <a:spcAft>
                <a:spcPts val="1000"/>
              </a:spcAft>
              <a:buNone/>
            </a:pPr>
            <a:r>
              <a:t/>
            </a:r>
            <a:endParaRPr sz="800">
              <a:latin typeface="Poppins SemiBold"/>
              <a:ea typeface="Poppins SemiBold"/>
              <a:cs typeface="Poppins SemiBold"/>
              <a:sym typeface="Poppins SemiBold"/>
            </a:endParaRPr>
          </a:p>
        </p:txBody>
      </p:sp>
      <p:sp>
        <p:nvSpPr>
          <p:cNvPr id="1488" name="Google Shape;1488;p268"/>
          <p:cNvSpPr txBox="1"/>
          <p:nvPr/>
        </p:nvSpPr>
        <p:spPr>
          <a:xfrm>
            <a:off x="747150" y="3314962"/>
            <a:ext cx="18969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“The Brand Police”</a:t>
            </a:r>
            <a:br>
              <a:rPr lang="en">
                <a:solidFill>
                  <a:schemeClr val="lt1"/>
                </a:solidFill>
                <a:latin typeface="Poppins SemiBold"/>
                <a:ea typeface="Poppins SemiBold"/>
                <a:cs typeface="Poppins SemiBold"/>
                <a:sym typeface="Poppins SemiBold"/>
              </a:rPr>
            </a:br>
            <a:r>
              <a:rPr lang="en">
                <a:solidFill>
                  <a:schemeClr val="lt1"/>
                </a:solidFill>
                <a:latin typeface="Poppins SemiBold"/>
                <a:ea typeface="Poppins SemiBold"/>
                <a:cs typeface="Poppins SemiBold"/>
                <a:sym typeface="Poppins SemiBold"/>
              </a:rPr>
              <a:t>RAG</a:t>
            </a:r>
            <a:endParaRPr>
              <a:solidFill>
                <a:schemeClr val="lt1"/>
              </a:solidFill>
              <a:latin typeface="Poppins SemiBold"/>
              <a:ea typeface="Poppins SemiBold"/>
              <a:cs typeface="Poppins SemiBold"/>
              <a:sym typeface="Poppins SemiBold"/>
            </a:endParaRPr>
          </a:p>
        </p:txBody>
      </p:sp>
      <p:sp>
        <p:nvSpPr>
          <p:cNvPr id="1489" name="Google Shape;1489;p268"/>
          <p:cNvSpPr txBox="1"/>
          <p:nvPr/>
        </p:nvSpPr>
        <p:spPr>
          <a:xfrm>
            <a:off x="840450" y="4578336"/>
            <a:ext cx="17103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“The Designer”</a:t>
            </a:r>
            <a:br>
              <a:rPr lang="en">
                <a:solidFill>
                  <a:schemeClr val="lt1"/>
                </a:solidFill>
                <a:latin typeface="Poppins SemiBold"/>
                <a:ea typeface="Poppins SemiBold"/>
                <a:cs typeface="Poppins SemiBold"/>
                <a:sym typeface="Poppins SemiBold"/>
              </a:rPr>
            </a:br>
            <a:r>
              <a:rPr lang="en">
                <a:solidFill>
                  <a:schemeClr val="lt1"/>
                </a:solidFill>
                <a:latin typeface="Poppins SemiBold"/>
                <a:ea typeface="Poppins SemiBold"/>
                <a:cs typeface="Poppins SemiBold"/>
                <a:sym typeface="Poppins SemiBold"/>
              </a:rPr>
              <a:t>Self-Consistency</a:t>
            </a:r>
            <a:endParaRPr>
              <a:solidFill>
                <a:schemeClr val="lt1"/>
              </a:solidFill>
              <a:latin typeface="Poppins SemiBold"/>
              <a:ea typeface="Poppins SemiBold"/>
              <a:cs typeface="Poppins SemiBold"/>
              <a:sym typeface="Poppins SemiBold"/>
            </a:endParaRPr>
          </a:p>
        </p:txBody>
      </p:sp>
      <p:sp>
        <p:nvSpPr>
          <p:cNvPr id="1490" name="Google Shape;1490;p268"/>
          <p:cNvSpPr/>
          <p:nvPr/>
        </p:nvSpPr>
        <p:spPr>
          <a:xfrm>
            <a:off x="3243400" y="2025650"/>
            <a:ext cx="145200" cy="145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1" name="Google Shape;1491;p268"/>
          <p:cNvSpPr/>
          <p:nvPr/>
        </p:nvSpPr>
        <p:spPr>
          <a:xfrm>
            <a:off x="3243400" y="3327077"/>
            <a:ext cx="145200" cy="145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2" name="Google Shape;1492;p268"/>
          <p:cNvSpPr/>
          <p:nvPr/>
        </p:nvSpPr>
        <p:spPr>
          <a:xfrm>
            <a:off x="3243400" y="4723609"/>
            <a:ext cx="145200" cy="145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93" name="Google Shape;1493;p268"/>
          <p:cNvCxnSpPr/>
          <p:nvPr/>
        </p:nvCxnSpPr>
        <p:spPr>
          <a:xfrm>
            <a:off x="6594632" y="1535980"/>
            <a:ext cx="0" cy="1110000"/>
          </a:xfrm>
          <a:prstGeom prst="straightConnector1">
            <a:avLst/>
          </a:prstGeom>
          <a:noFill/>
          <a:ln cap="flat" cmpd="sng" w="9525">
            <a:solidFill>
              <a:schemeClr val="accent3"/>
            </a:solidFill>
            <a:prstDash val="solid"/>
            <a:round/>
            <a:headEnd len="med" w="med" type="none"/>
            <a:tailEnd len="med" w="med" type="none"/>
          </a:ln>
        </p:spPr>
      </p:cxnSp>
      <p:sp>
        <p:nvSpPr>
          <p:cNvPr id="1494" name="Google Shape;1494;p268"/>
          <p:cNvSpPr/>
          <p:nvPr/>
        </p:nvSpPr>
        <p:spPr>
          <a:xfrm>
            <a:off x="3698000" y="2845371"/>
            <a:ext cx="4988700" cy="1144200"/>
          </a:xfrm>
          <a:prstGeom prst="roundRect">
            <a:avLst>
              <a:gd fmla="val 5394" name="adj"/>
            </a:avLst>
          </a:prstGeom>
          <a:solidFill>
            <a:srgbClr val="FFFFFF"/>
          </a:solidFill>
          <a:ln cap="flat" cmpd="sng" w="19050">
            <a:solidFill>
              <a:schemeClr val="accent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700">
              <a:solidFill>
                <a:srgbClr val="C1C0CE"/>
              </a:solidFill>
              <a:latin typeface="Poppins SemiBold"/>
              <a:ea typeface="Poppins SemiBold"/>
              <a:cs typeface="Poppins SemiBold"/>
              <a:sym typeface="Poppins SemiBold"/>
            </a:endParaRPr>
          </a:p>
        </p:txBody>
      </p:sp>
      <p:sp>
        <p:nvSpPr>
          <p:cNvPr id="1495" name="Google Shape;1495;p268"/>
          <p:cNvSpPr/>
          <p:nvPr/>
        </p:nvSpPr>
        <p:spPr>
          <a:xfrm>
            <a:off x="457200" y="2859029"/>
            <a:ext cx="2476800" cy="1110000"/>
          </a:xfrm>
          <a:prstGeom prst="roundRect">
            <a:avLst>
              <a:gd fmla="val 969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AF7EC"/>
              </a:solidFill>
              <a:latin typeface="Lato"/>
              <a:ea typeface="Lato"/>
              <a:cs typeface="Lato"/>
              <a:sym typeface="Lato"/>
            </a:endParaRPr>
          </a:p>
        </p:txBody>
      </p:sp>
      <p:sp>
        <p:nvSpPr>
          <p:cNvPr id="1496" name="Google Shape;1496;p268"/>
          <p:cNvSpPr txBox="1"/>
          <p:nvPr/>
        </p:nvSpPr>
        <p:spPr>
          <a:xfrm>
            <a:off x="3645550" y="2849150"/>
            <a:ext cx="3012600" cy="1285800"/>
          </a:xfrm>
          <a:prstGeom prst="rect">
            <a:avLst/>
          </a:prstGeom>
          <a:noFill/>
          <a:ln>
            <a:noFill/>
          </a:ln>
        </p:spPr>
        <p:txBody>
          <a:bodyPr anchorCtr="0" anchor="ctr" bIns="91425" lIns="0" spcFirstLastPara="1" rIns="182875" wrap="square" tIns="91425">
            <a:spAutoFit/>
          </a:bodyPr>
          <a:lstStyle/>
          <a:p>
            <a:pPr indent="-279400" lvl="0" marL="457200" rtl="0" algn="l">
              <a:lnSpc>
                <a:spcPct val="115000"/>
              </a:lnSpc>
              <a:spcBef>
                <a:spcPts val="0"/>
              </a:spcBef>
              <a:spcAft>
                <a:spcPts val="0"/>
              </a:spcAft>
              <a:buClr>
                <a:schemeClr val="dk1"/>
              </a:buClr>
              <a:buSzPts val="800"/>
              <a:buFont typeface="Lato"/>
              <a:buChar char="●"/>
            </a:pPr>
            <a:r>
              <a:rPr lang="en" sz="800">
                <a:latin typeface="Poppins SemiBold"/>
                <a:ea typeface="Poppins SemiBold"/>
                <a:cs typeface="Poppins SemiBold"/>
                <a:sym typeface="Poppins SemiBold"/>
              </a:rPr>
              <a:t>Definition: </a:t>
            </a:r>
            <a:r>
              <a:rPr lang="en" sz="800">
                <a:latin typeface="Lato"/>
                <a:ea typeface="Lato"/>
                <a:cs typeface="Lato"/>
                <a:sym typeface="Lato"/>
              </a:rPr>
              <a:t>Instructing the model to critique its own output and iterate on errors before finalizing the result.</a:t>
            </a:r>
            <a:endParaRPr sz="800">
              <a:latin typeface="Lato"/>
              <a:ea typeface="Lato"/>
              <a:cs typeface="Lato"/>
              <a:sym typeface="Lato"/>
            </a:endParaRPr>
          </a:p>
          <a:p>
            <a:pPr indent="-279400" lvl="0" marL="457200" rtl="0" algn="l">
              <a:lnSpc>
                <a:spcPct val="115000"/>
              </a:lnSpc>
              <a:spcBef>
                <a:spcPts val="1000"/>
              </a:spcBef>
              <a:spcAft>
                <a:spcPts val="1000"/>
              </a:spcAft>
              <a:buClr>
                <a:schemeClr val="dk1"/>
              </a:buClr>
              <a:buSzPts val="800"/>
              <a:buFont typeface="Lato"/>
              <a:buChar char="●"/>
            </a:pPr>
            <a:r>
              <a:rPr lang="en" sz="800">
                <a:latin typeface="Poppins SemiBold"/>
                <a:ea typeface="Poppins SemiBold"/>
                <a:cs typeface="Poppins SemiBold"/>
                <a:sym typeface="Poppins SemiBold"/>
              </a:rPr>
              <a:t>Use Case: </a:t>
            </a:r>
            <a:r>
              <a:rPr lang="en" sz="800">
                <a:latin typeface="Lato"/>
                <a:ea typeface="Lato"/>
                <a:cs typeface="Lato"/>
                <a:sym typeface="Lato"/>
              </a:rPr>
              <a:t>Auto Debugging.</a:t>
            </a:r>
            <a:br>
              <a:rPr lang="en" sz="800">
                <a:latin typeface="Lato"/>
                <a:ea typeface="Lato"/>
                <a:cs typeface="Lato"/>
                <a:sym typeface="Lato"/>
              </a:rPr>
            </a:br>
            <a:r>
              <a:rPr lang="en" sz="800">
                <a:latin typeface="Lato"/>
                <a:ea typeface="Lato"/>
                <a:cs typeface="Lato"/>
                <a:sym typeface="Lato"/>
              </a:rPr>
              <a:t>Catch logic or accessibility errors before you even accept the code.</a:t>
            </a:r>
            <a:br>
              <a:rPr lang="en" sz="800">
                <a:latin typeface="Lato"/>
                <a:ea typeface="Lato"/>
                <a:cs typeface="Lato"/>
                <a:sym typeface="Lato"/>
              </a:rPr>
            </a:br>
            <a:endParaRPr sz="800">
              <a:latin typeface="Poppins SemiBold"/>
              <a:ea typeface="Poppins SemiBold"/>
              <a:cs typeface="Poppins SemiBold"/>
              <a:sym typeface="Poppins SemiBold"/>
            </a:endParaRPr>
          </a:p>
        </p:txBody>
      </p:sp>
      <p:sp>
        <p:nvSpPr>
          <p:cNvPr id="1497" name="Google Shape;1497;p268"/>
          <p:cNvSpPr txBox="1"/>
          <p:nvPr/>
        </p:nvSpPr>
        <p:spPr>
          <a:xfrm>
            <a:off x="840450" y="3192350"/>
            <a:ext cx="17103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“The QA Engineer”</a:t>
            </a:r>
            <a:br>
              <a:rPr lang="en">
                <a:solidFill>
                  <a:schemeClr val="lt1"/>
                </a:solidFill>
                <a:latin typeface="Poppins SemiBold"/>
                <a:ea typeface="Poppins SemiBold"/>
                <a:cs typeface="Poppins SemiBold"/>
                <a:sym typeface="Poppins SemiBold"/>
              </a:rPr>
            </a:br>
            <a:r>
              <a:rPr lang="en">
                <a:solidFill>
                  <a:schemeClr val="lt1"/>
                </a:solidFill>
                <a:latin typeface="Poppins SemiBold"/>
                <a:ea typeface="Poppins SemiBold"/>
                <a:cs typeface="Poppins SemiBold"/>
                <a:sym typeface="Poppins SemiBold"/>
              </a:rPr>
              <a:t>Reflection</a:t>
            </a:r>
            <a:endParaRPr>
              <a:solidFill>
                <a:schemeClr val="lt1"/>
              </a:solidFill>
              <a:latin typeface="Poppins SemiBold"/>
              <a:ea typeface="Poppins SemiBold"/>
              <a:cs typeface="Poppins SemiBold"/>
              <a:sym typeface="Poppins SemiBold"/>
            </a:endParaRPr>
          </a:p>
        </p:txBody>
      </p:sp>
      <p:sp>
        <p:nvSpPr>
          <p:cNvPr id="1498" name="Google Shape;1498;p268"/>
          <p:cNvSpPr txBox="1"/>
          <p:nvPr/>
        </p:nvSpPr>
        <p:spPr>
          <a:xfrm>
            <a:off x="6639700" y="2911973"/>
            <a:ext cx="2047200" cy="128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latin typeface="Poppins SemiBold"/>
                <a:ea typeface="Poppins SemiBold"/>
                <a:cs typeface="Poppins SemiBold"/>
                <a:sym typeface="Poppins SemiBold"/>
              </a:rPr>
              <a:t>Example: </a:t>
            </a:r>
            <a:r>
              <a:rPr lang="en" sz="800">
                <a:latin typeface="IBM Plex Mono"/>
                <a:ea typeface="IBM Plex Mono"/>
                <a:cs typeface="IBM Plex Mono"/>
                <a:sym typeface="IBM Plex Mono"/>
              </a:rPr>
              <a:t>"Review the code you just generated. Identify any accessibility flaws or hardcoded values. Then, rewrite the code to fix those issues."</a:t>
            </a:r>
            <a:endParaRPr sz="800">
              <a:latin typeface="IBM Plex Mono"/>
              <a:ea typeface="IBM Plex Mono"/>
              <a:cs typeface="IBM Plex Mono"/>
              <a:sym typeface="IBM Plex Mono"/>
            </a:endParaRPr>
          </a:p>
          <a:p>
            <a:pPr indent="0" lvl="0" marL="0" rtl="0" algn="l">
              <a:lnSpc>
                <a:spcPct val="115000"/>
              </a:lnSpc>
              <a:spcBef>
                <a:spcPts val="1000"/>
              </a:spcBef>
              <a:spcAft>
                <a:spcPts val="1000"/>
              </a:spcAft>
              <a:buNone/>
            </a:pPr>
            <a:r>
              <a:t/>
            </a:r>
            <a:endParaRPr sz="800">
              <a:latin typeface="Poppins SemiBold"/>
              <a:ea typeface="Poppins SemiBold"/>
              <a:cs typeface="Poppins SemiBold"/>
              <a:sym typeface="Poppins SemiBold"/>
            </a:endParaRPr>
          </a:p>
        </p:txBody>
      </p:sp>
      <p:cxnSp>
        <p:nvCxnSpPr>
          <p:cNvPr id="1499" name="Google Shape;1499;p268"/>
          <p:cNvCxnSpPr/>
          <p:nvPr/>
        </p:nvCxnSpPr>
        <p:spPr>
          <a:xfrm>
            <a:off x="6594632" y="2867402"/>
            <a:ext cx="0" cy="1110000"/>
          </a:xfrm>
          <a:prstGeom prst="straightConnector1">
            <a:avLst/>
          </a:prstGeom>
          <a:noFill/>
          <a:ln cap="flat" cmpd="sng" w="9525">
            <a:solidFill>
              <a:schemeClr val="accent3"/>
            </a:solidFill>
            <a:prstDash val="solid"/>
            <a:round/>
            <a:headEnd len="med" w="med" type="none"/>
            <a:tailEnd len="med" w="med" type="none"/>
          </a:ln>
        </p:spPr>
      </p:cxnSp>
      <p:sp>
        <p:nvSpPr>
          <p:cNvPr id="1500" name="Google Shape;1500;p268"/>
          <p:cNvSpPr/>
          <p:nvPr/>
        </p:nvSpPr>
        <p:spPr>
          <a:xfrm>
            <a:off x="3698000" y="4178164"/>
            <a:ext cx="4988700" cy="1144200"/>
          </a:xfrm>
          <a:prstGeom prst="roundRect">
            <a:avLst>
              <a:gd fmla="val 5394" name="adj"/>
            </a:avLst>
          </a:prstGeom>
          <a:solidFill>
            <a:srgbClr val="FFFFFF"/>
          </a:solidFill>
          <a:ln cap="flat" cmpd="sng" w="19050">
            <a:solidFill>
              <a:schemeClr val="accent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700">
              <a:solidFill>
                <a:srgbClr val="C1C0CE"/>
              </a:solidFill>
              <a:latin typeface="Poppins SemiBold"/>
              <a:ea typeface="Poppins SemiBold"/>
              <a:cs typeface="Poppins SemiBold"/>
              <a:sym typeface="Poppins SemiBold"/>
            </a:endParaRPr>
          </a:p>
        </p:txBody>
      </p:sp>
      <p:sp>
        <p:nvSpPr>
          <p:cNvPr id="1501" name="Google Shape;1501;p268"/>
          <p:cNvSpPr/>
          <p:nvPr/>
        </p:nvSpPr>
        <p:spPr>
          <a:xfrm>
            <a:off x="457200" y="4219036"/>
            <a:ext cx="2476800" cy="1110000"/>
          </a:xfrm>
          <a:prstGeom prst="roundRect">
            <a:avLst>
              <a:gd fmla="val 969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AF7EC"/>
              </a:solidFill>
              <a:latin typeface="Lato"/>
              <a:ea typeface="Lato"/>
              <a:cs typeface="Lato"/>
              <a:sym typeface="Lato"/>
            </a:endParaRPr>
          </a:p>
        </p:txBody>
      </p:sp>
      <p:sp>
        <p:nvSpPr>
          <p:cNvPr id="1502" name="Google Shape;1502;p268"/>
          <p:cNvSpPr txBox="1"/>
          <p:nvPr/>
        </p:nvSpPr>
        <p:spPr>
          <a:xfrm>
            <a:off x="3645550" y="4174672"/>
            <a:ext cx="3012600" cy="1144200"/>
          </a:xfrm>
          <a:prstGeom prst="rect">
            <a:avLst/>
          </a:prstGeom>
          <a:noFill/>
          <a:ln>
            <a:noFill/>
          </a:ln>
        </p:spPr>
        <p:txBody>
          <a:bodyPr anchorCtr="0" anchor="ctr" bIns="91425" lIns="0" spcFirstLastPara="1" rIns="182875" wrap="square" tIns="91425">
            <a:spAutoFit/>
          </a:bodyPr>
          <a:lstStyle/>
          <a:p>
            <a:pPr indent="-279400" lvl="0" marL="457200" rtl="0" algn="l">
              <a:lnSpc>
                <a:spcPct val="115000"/>
              </a:lnSpc>
              <a:spcBef>
                <a:spcPts val="0"/>
              </a:spcBef>
              <a:spcAft>
                <a:spcPts val="0"/>
              </a:spcAft>
              <a:buClr>
                <a:schemeClr val="dk1"/>
              </a:buClr>
              <a:buSzPts val="800"/>
              <a:buFont typeface="Lato"/>
              <a:buChar char="●"/>
            </a:pPr>
            <a:r>
              <a:rPr lang="en" sz="800">
                <a:latin typeface="Poppins SemiBold"/>
                <a:ea typeface="Poppins SemiBold"/>
                <a:cs typeface="Poppins SemiBold"/>
                <a:sym typeface="Poppins SemiBold"/>
              </a:rPr>
              <a:t>Definition: </a:t>
            </a:r>
            <a:r>
              <a:rPr lang="en" sz="800">
                <a:latin typeface="Lato"/>
                <a:ea typeface="Lato"/>
                <a:cs typeface="Lato"/>
                <a:sym typeface="Lato"/>
              </a:rPr>
              <a:t>Enabling the model to "reason" across both text and images simultaneously to derive richer insights.</a:t>
            </a:r>
            <a:endParaRPr sz="800">
              <a:latin typeface="Lato"/>
              <a:ea typeface="Lato"/>
              <a:cs typeface="Lato"/>
              <a:sym typeface="Lato"/>
            </a:endParaRPr>
          </a:p>
          <a:p>
            <a:pPr indent="-279400" lvl="0" marL="457200" rtl="0" algn="l">
              <a:lnSpc>
                <a:spcPct val="115000"/>
              </a:lnSpc>
              <a:spcBef>
                <a:spcPts val="1000"/>
              </a:spcBef>
              <a:spcAft>
                <a:spcPts val="1000"/>
              </a:spcAft>
              <a:buClr>
                <a:schemeClr val="dk1"/>
              </a:buClr>
              <a:buSzPts val="800"/>
              <a:buFont typeface="Lato"/>
              <a:buChar char="●"/>
            </a:pPr>
            <a:r>
              <a:rPr lang="en" sz="800">
                <a:latin typeface="Poppins SemiBold"/>
                <a:ea typeface="Poppins SemiBold"/>
                <a:cs typeface="Poppins SemiBold"/>
                <a:sym typeface="Poppins SemiBold"/>
              </a:rPr>
              <a:t>Use Case: </a:t>
            </a:r>
            <a:r>
              <a:rPr lang="en" sz="800">
                <a:latin typeface="Lato"/>
                <a:ea typeface="Lato"/>
                <a:cs typeface="Lato"/>
                <a:sym typeface="Lato"/>
              </a:rPr>
              <a:t>Design Translation.</a:t>
            </a:r>
            <a:br>
              <a:rPr lang="en" sz="800">
                <a:latin typeface="Lato"/>
                <a:ea typeface="Lato"/>
                <a:cs typeface="Lato"/>
                <a:sym typeface="Lato"/>
              </a:rPr>
            </a:br>
            <a:r>
              <a:rPr lang="en" sz="800">
                <a:latin typeface="Lato"/>
                <a:ea typeface="Lato"/>
                <a:cs typeface="Lato"/>
                <a:sym typeface="Lato"/>
              </a:rPr>
              <a:t>Convert static screenshots directly into functional, reasoning-based code.</a:t>
            </a:r>
            <a:endParaRPr sz="800">
              <a:latin typeface="Poppins SemiBold"/>
              <a:ea typeface="Poppins SemiBold"/>
              <a:cs typeface="Poppins SemiBold"/>
              <a:sym typeface="Poppins SemiBold"/>
            </a:endParaRPr>
          </a:p>
        </p:txBody>
      </p:sp>
      <p:sp>
        <p:nvSpPr>
          <p:cNvPr id="1503" name="Google Shape;1503;p268"/>
          <p:cNvSpPr txBox="1"/>
          <p:nvPr/>
        </p:nvSpPr>
        <p:spPr>
          <a:xfrm>
            <a:off x="840450" y="4552357"/>
            <a:ext cx="17103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“The Translator”</a:t>
            </a:r>
            <a:br>
              <a:rPr lang="en">
                <a:solidFill>
                  <a:schemeClr val="lt1"/>
                </a:solidFill>
                <a:latin typeface="Poppins SemiBold"/>
                <a:ea typeface="Poppins SemiBold"/>
                <a:cs typeface="Poppins SemiBold"/>
                <a:sym typeface="Poppins SemiBold"/>
              </a:rPr>
            </a:br>
            <a:r>
              <a:rPr lang="en">
                <a:solidFill>
                  <a:schemeClr val="lt1"/>
                </a:solidFill>
                <a:latin typeface="Poppins SemiBold"/>
                <a:ea typeface="Poppins SemiBold"/>
                <a:cs typeface="Poppins SemiBold"/>
                <a:sym typeface="Poppins SemiBold"/>
              </a:rPr>
              <a:t>Multimodal CoT</a:t>
            </a:r>
            <a:endParaRPr>
              <a:solidFill>
                <a:schemeClr val="lt1"/>
              </a:solidFill>
              <a:latin typeface="Poppins SemiBold"/>
              <a:ea typeface="Poppins SemiBold"/>
              <a:cs typeface="Poppins SemiBold"/>
              <a:sym typeface="Poppins SemiBold"/>
            </a:endParaRPr>
          </a:p>
        </p:txBody>
      </p:sp>
      <p:sp>
        <p:nvSpPr>
          <p:cNvPr id="1504" name="Google Shape;1504;p268"/>
          <p:cNvSpPr txBox="1"/>
          <p:nvPr/>
        </p:nvSpPr>
        <p:spPr>
          <a:xfrm>
            <a:off x="6639700" y="4244766"/>
            <a:ext cx="2047200" cy="128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latin typeface="Poppins SemiBold"/>
                <a:ea typeface="Poppins SemiBold"/>
                <a:cs typeface="Poppins SemiBold"/>
                <a:sym typeface="Poppins SemiBold"/>
              </a:rPr>
              <a:t>Example: </a:t>
            </a:r>
            <a:r>
              <a:rPr lang="en" sz="800">
                <a:latin typeface="IBM Plex Mono"/>
                <a:ea typeface="IBM Plex Mono"/>
                <a:cs typeface="IBM Plex Mono"/>
                <a:sym typeface="IBM Plex Mono"/>
              </a:rPr>
              <a:t>"Analyze this screenshot of Strava. Explain the layout logic step-by-step (Chain-of-Thought), then generate the code to replicate this component."</a:t>
            </a:r>
            <a:endParaRPr sz="800">
              <a:latin typeface="IBM Plex Mono"/>
              <a:ea typeface="IBM Plex Mono"/>
              <a:cs typeface="IBM Plex Mono"/>
              <a:sym typeface="IBM Plex Mono"/>
            </a:endParaRPr>
          </a:p>
          <a:p>
            <a:pPr indent="0" lvl="0" marL="0" rtl="0" algn="l">
              <a:lnSpc>
                <a:spcPct val="115000"/>
              </a:lnSpc>
              <a:spcBef>
                <a:spcPts val="1000"/>
              </a:spcBef>
              <a:spcAft>
                <a:spcPts val="1000"/>
              </a:spcAft>
              <a:buNone/>
            </a:pPr>
            <a:r>
              <a:t/>
            </a:r>
            <a:endParaRPr sz="800">
              <a:latin typeface="Poppins SemiBold"/>
              <a:ea typeface="Poppins SemiBold"/>
              <a:cs typeface="Poppins SemiBold"/>
              <a:sym typeface="Poppins SemiBold"/>
            </a:endParaRPr>
          </a:p>
        </p:txBody>
      </p:sp>
      <p:cxnSp>
        <p:nvCxnSpPr>
          <p:cNvPr id="1505" name="Google Shape;1505;p268"/>
          <p:cNvCxnSpPr/>
          <p:nvPr/>
        </p:nvCxnSpPr>
        <p:spPr>
          <a:xfrm>
            <a:off x="6594632" y="4200195"/>
            <a:ext cx="0" cy="1110000"/>
          </a:xfrm>
          <a:prstGeom prst="straightConnector1">
            <a:avLst/>
          </a:prstGeom>
          <a:noFill/>
          <a:ln cap="flat" cmpd="sng" w="9525">
            <a:solidFill>
              <a:schemeClr val="accent3"/>
            </a:solidFill>
            <a:prstDash val="solid"/>
            <a:round/>
            <a:headEnd len="med" w="med" type="none"/>
            <a:tailEnd len="med" w="med" type="none"/>
          </a:ln>
        </p:spPr>
      </p:cxnSp>
      <p:sp>
        <p:nvSpPr>
          <p:cNvPr id="1506" name="Google Shape;1506;p268"/>
          <p:cNvSpPr txBox="1"/>
          <p:nvPr/>
        </p:nvSpPr>
        <p:spPr>
          <a:xfrm>
            <a:off x="457200" y="584190"/>
            <a:ext cx="8229600" cy="3693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t/>
            </a:r>
            <a:endParaRPr sz="3000">
              <a:solidFill>
                <a:srgbClr val="07182C"/>
              </a:solidFill>
              <a:latin typeface="Poppins Medium"/>
              <a:ea typeface="Poppins Medium"/>
              <a:cs typeface="Poppins Medium"/>
              <a:sym typeface="Poppins Medium"/>
            </a:endParaRPr>
          </a:p>
        </p:txBody>
      </p:sp>
      <p:sp>
        <p:nvSpPr>
          <p:cNvPr id="1507" name="Google Shape;1507;p268"/>
          <p:cNvSpPr/>
          <p:nvPr/>
        </p:nvSpPr>
        <p:spPr>
          <a:xfrm>
            <a:off x="5026250" y="236875"/>
            <a:ext cx="4484400" cy="305700"/>
          </a:xfrm>
          <a:prstGeom prst="roundRect">
            <a:avLst>
              <a:gd fmla="val 50000" name="adj"/>
            </a:avLst>
          </a:prstGeom>
          <a:gradFill>
            <a:gsLst>
              <a:gs pos="0">
                <a:srgbClr val="7AAAF9"/>
              </a:gs>
              <a:gs pos="100000">
                <a:srgbClr val="1360DD"/>
              </a:gs>
            </a:gsLst>
            <a:path path="circle">
              <a:fillToRect b="50%" l="50%" r="50%" t="50%"/>
            </a:path>
            <a:tileRect/>
          </a:gradFill>
          <a:ln>
            <a:noFill/>
          </a:ln>
        </p:spPr>
        <p:txBody>
          <a:bodyPr anchorCtr="0" anchor="ctr" bIns="105525" lIns="105525" spcFirstLastPara="1" rIns="105525" wrap="square" tIns="105525">
            <a:noAutofit/>
          </a:bodyPr>
          <a:lstStyle/>
          <a:p>
            <a:pPr indent="0" lvl="0" marL="0" rtl="0" algn="l">
              <a:lnSpc>
                <a:spcPct val="115000"/>
              </a:lnSpc>
              <a:spcBef>
                <a:spcPts val="0"/>
              </a:spcBef>
              <a:spcAft>
                <a:spcPts val="0"/>
              </a:spcAft>
              <a:buNone/>
            </a:pPr>
            <a:r>
              <a:t/>
            </a:r>
            <a:endParaRPr sz="1384">
              <a:solidFill>
                <a:srgbClr val="FFFFFF"/>
              </a:solidFill>
              <a:latin typeface="Lato"/>
              <a:ea typeface="Lato"/>
              <a:cs typeface="Lato"/>
              <a:sym typeface="Lato"/>
            </a:endParaRPr>
          </a:p>
        </p:txBody>
      </p:sp>
      <p:sp>
        <p:nvSpPr>
          <p:cNvPr id="1508" name="Google Shape;1508;p268"/>
          <p:cNvSpPr/>
          <p:nvPr/>
        </p:nvSpPr>
        <p:spPr>
          <a:xfrm>
            <a:off x="5075656" y="282028"/>
            <a:ext cx="225300" cy="215400"/>
          </a:xfrm>
          <a:prstGeom prst="ellipse">
            <a:avLst/>
          </a:prstGeom>
          <a:solidFill>
            <a:srgbClr val="FFFFFF"/>
          </a:solidFill>
          <a:ln>
            <a:noFill/>
          </a:ln>
        </p:spPr>
        <p:txBody>
          <a:bodyPr anchorCtr="0" anchor="ctr" bIns="105525" lIns="105525" spcFirstLastPara="1" rIns="105525" wrap="square" tIns="105525">
            <a:noAutofit/>
          </a:bodyPr>
          <a:lstStyle/>
          <a:p>
            <a:pPr indent="0" lvl="0" marL="0" rtl="0" algn="ctr">
              <a:lnSpc>
                <a:spcPct val="115000"/>
              </a:lnSpc>
              <a:spcBef>
                <a:spcPts val="0"/>
              </a:spcBef>
              <a:spcAft>
                <a:spcPts val="1154"/>
              </a:spcAft>
              <a:buNone/>
            </a:pPr>
            <a:r>
              <a:t/>
            </a:r>
            <a:endParaRPr sz="1615">
              <a:latin typeface="Lato"/>
              <a:ea typeface="Lato"/>
              <a:cs typeface="Lato"/>
              <a:sym typeface="Lato"/>
            </a:endParaRPr>
          </a:p>
        </p:txBody>
      </p:sp>
      <p:sp>
        <p:nvSpPr>
          <p:cNvPr id="1509" name="Google Shape;1509;p268"/>
          <p:cNvSpPr txBox="1"/>
          <p:nvPr/>
        </p:nvSpPr>
        <p:spPr>
          <a:xfrm>
            <a:off x="5269800" y="220600"/>
            <a:ext cx="38742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900">
                <a:solidFill>
                  <a:srgbClr val="FFFFFF"/>
                </a:solidFill>
                <a:latin typeface="Lato"/>
                <a:ea typeface="Lato"/>
                <a:cs typeface="Lato"/>
                <a:sym typeface="Lato"/>
              </a:rPr>
              <a:t>Implement these techniques using our </a:t>
            </a:r>
            <a:r>
              <a:rPr b="1" lang="en" sz="900" u="sng">
                <a:solidFill>
                  <a:srgbClr val="FFFFFF"/>
                </a:solidFill>
                <a:latin typeface="Lato"/>
                <a:ea typeface="Lato"/>
                <a:cs typeface="Lato"/>
                <a:sym typeface="Lato"/>
                <a:hlinkClick r:id="rId3">
                  <a:extLst>
                    <a:ext uri="{A12FA001-AC4F-418D-AE19-62706E023703}">
                      <ahyp:hlinkClr val="tx"/>
                    </a:ext>
                  </a:extLst>
                </a:hlinkClick>
              </a:rPr>
              <a:t>Prototype Prompting Template</a:t>
            </a:r>
            <a:endParaRPr b="1" sz="800">
              <a:solidFill>
                <a:srgbClr val="FFFFFF"/>
              </a:solidFill>
              <a:latin typeface="Poppins"/>
              <a:ea typeface="Poppins"/>
              <a:cs typeface="Poppins"/>
              <a:sym typeface="Poppins"/>
            </a:endParaRPr>
          </a:p>
        </p:txBody>
      </p:sp>
      <p:sp>
        <p:nvSpPr>
          <p:cNvPr id="1510" name="Google Shape;1510;p268"/>
          <p:cNvSpPr txBox="1"/>
          <p:nvPr/>
        </p:nvSpPr>
        <p:spPr>
          <a:xfrm>
            <a:off x="5028278" y="212703"/>
            <a:ext cx="304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dk2"/>
                </a:solidFill>
                <a:latin typeface="Lato"/>
                <a:ea typeface="Lato"/>
                <a:cs typeface="Lato"/>
                <a:sym typeface="Lato"/>
              </a:rPr>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269"/>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Strategic or Cutting-Edge? W</a:t>
            </a:r>
            <a:r>
              <a:rPr lang="en">
                <a:latin typeface="Poppins SemiBold"/>
                <a:ea typeface="Poppins SemiBold"/>
                <a:cs typeface="Poppins SemiBold"/>
                <a:sym typeface="Poppins SemiBold"/>
              </a:rPr>
              <a:t>hich prompting technique you would use based on the following scenarios:</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SemiBold"/>
              <a:buAutoNum type="arabicPeriod"/>
            </a:pPr>
            <a:r>
              <a:rPr lang="en" sz="1100">
                <a:latin typeface="Poppins SemiBold"/>
                <a:ea typeface="Poppins SemiBold"/>
                <a:cs typeface="Poppins SemiBold"/>
                <a:sym typeface="Poppins SemiBold"/>
              </a:rPr>
              <a:t>Scenario A: Design (D) Challenge</a:t>
            </a:r>
            <a:br>
              <a:rPr lang="en" sz="1100"/>
            </a:br>
            <a:r>
              <a:rPr lang="en" sz="1100"/>
              <a:t>You need a settings page that visually matches your existing dashboard perfectly. You have screenshots of the current app but no code. Which technique ensures the AI "sees" and replicates the style?</a:t>
            </a:r>
            <a:endParaRPr sz="1100"/>
          </a:p>
          <a:p>
            <a:pPr indent="-298450" lvl="0" marL="469900" rtl="0" algn="l">
              <a:spcBef>
                <a:spcPts val="1000"/>
              </a:spcBef>
              <a:spcAft>
                <a:spcPts val="1000"/>
              </a:spcAft>
              <a:buSzPts val="1100"/>
              <a:buFont typeface="Poppins SemiBold"/>
              <a:buAutoNum type="arabicPeriod"/>
            </a:pPr>
            <a:r>
              <a:rPr lang="en" sz="1100">
                <a:latin typeface="Poppins SemiBold"/>
                <a:ea typeface="Poppins SemiBold"/>
                <a:cs typeface="Poppins SemiBold"/>
                <a:sym typeface="Poppins SemiBold"/>
              </a:rPr>
              <a:t>Scenario B: User Flow (U) Challenge</a:t>
            </a:r>
            <a:br>
              <a:rPr lang="en" sz="1100"/>
            </a:br>
            <a:r>
              <a:rPr lang="en" sz="1100"/>
              <a:t>You need a complex 4-step import wizard (Upload -&gt; Validate -&gt; Map -&gt; Confirm). When you ask for it all at once, the AI skips steps. Which technique breaks this complexity into a stable sequence?</a:t>
            </a:r>
            <a:endParaRPr sz="1100"/>
          </a:p>
        </p:txBody>
      </p:sp>
      <p:sp>
        <p:nvSpPr>
          <p:cNvPr id="1516" name="Google Shape;1516;p269"/>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Quick Vote</a:t>
            </a:r>
            <a:endParaRPr sz="1600">
              <a:solidFill>
                <a:srgbClr val="60A5FA"/>
              </a:solidFill>
              <a:latin typeface="Poppins SemiBold"/>
              <a:ea typeface="Poppins SemiBold"/>
              <a:cs typeface="Poppins SemiBold"/>
              <a:sym typeface="Poppins SemiBold"/>
            </a:endParaRPr>
          </a:p>
        </p:txBody>
      </p:sp>
      <p:sp>
        <p:nvSpPr>
          <p:cNvPr id="1517" name="Google Shape;1517;p269"/>
          <p:cNvSpPr txBox="1"/>
          <p:nvPr/>
        </p:nvSpPr>
        <p:spPr>
          <a:xfrm>
            <a:off x="457200" y="774146"/>
            <a:ext cx="3661500" cy="1385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000">
                <a:solidFill>
                  <a:srgbClr val="07182C"/>
                </a:solidFill>
                <a:latin typeface="Poppins Medium"/>
                <a:ea typeface="Poppins Medium"/>
                <a:cs typeface="Poppins Medium"/>
                <a:sym typeface="Poppins Medium"/>
              </a:rPr>
              <a:t>Connecting FUDI to Prompting Techniques</a:t>
            </a:r>
            <a:endParaRPr sz="3000">
              <a:solidFill>
                <a:srgbClr val="07182C"/>
              </a:solidFill>
              <a:latin typeface="Poppins Medium"/>
              <a:ea typeface="Poppins Medium"/>
              <a:cs typeface="Poppins Medium"/>
              <a:sym typeface="Poppins Medium"/>
            </a:endParaRPr>
          </a:p>
        </p:txBody>
      </p:sp>
      <p:grpSp>
        <p:nvGrpSpPr>
          <p:cNvPr id="1518" name="Google Shape;1518;p269"/>
          <p:cNvGrpSpPr/>
          <p:nvPr/>
        </p:nvGrpSpPr>
        <p:grpSpPr>
          <a:xfrm>
            <a:off x="7250711" y="758362"/>
            <a:ext cx="1157276" cy="307747"/>
            <a:chOff x="4859149" y="597592"/>
            <a:chExt cx="1157276" cy="276975"/>
          </a:xfrm>
        </p:grpSpPr>
        <p:sp>
          <p:nvSpPr>
            <p:cNvPr id="1519" name="Google Shape;1519;p269"/>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5</a:t>
              </a:r>
              <a:r>
                <a:rPr lang="en" sz="1200">
                  <a:solidFill>
                    <a:schemeClr val="accent1"/>
                  </a:solidFill>
                  <a:latin typeface="Lato"/>
                  <a:ea typeface="Lato"/>
                  <a:cs typeface="Lato"/>
                  <a:sym typeface="Lato"/>
                </a:rPr>
                <a:t> minutes </a:t>
              </a:r>
              <a:endParaRPr sz="1200">
                <a:solidFill>
                  <a:schemeClr val="accent1"/>
                </a:solidFill>
                <a:latin typeface="Lato"/>
                <a:ea typeface="Lato"/>
                <a:cs typeface="Lato"/>
                <a:sym typeface="Lato"/>
              </a:endParaRPr>
            </a:p>
          </p:txBody>
        </p:sp>
        <p:pic>
          <p:nvPicPr>
            <p:cNvPr id="1520" name="Google Shape;1520;p269"/>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1521" name="Google Shape;1521;p269"/>
          <p:cNvSpPr txBox="1"/>
          <p:nvPr/>
        </p:nvSpPr>
        <p:spPr>
          <a:xfrm>
            <a:off x="457200" y="2332600"/>
            <a:ext cx="3661500" cy="7110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chemeClr val="accent1"/>
                </a:solidFill>
                <a:latin typeface="Poppins SemiBold"/>
                <a:ea typeface="Poppins SemiBold"/>
                <a:cs typeface="Poppins SemiBold"/>
                <a:sym typeface="Poppins SemiBold"/>
              </a:rPr>
              <a:t>To make the techniques tangible, let's look at two common prototyping scenarios.</a:t>
            </a:r>
            <a:endParaRPr>
              <a:solidFill>
                <a:schemeClr val="accent1"/>
              </a:solidFill>
              <a:latin typeface="Poppins SemiBold"/>
              <a:ea typeface="Poppins SemiBold"/>
              <a:cs typeface="Poppins SemiBold"/>
              <a:sym typeface="Poppins SemiBold"/>
            </a:endParaRPr>
          </a:p>
        </p:txBody>
      </p:sp>
      <p:sp>
        <p:nvSpPr>
          <p:cNvPr id="1522" name="Google Shape;1522;p269"/>
          <p:cNvSpPr txBox="1"/>
          <p:nvPr/>
        </p:nvSpPr>
        <p:spPr>
          <a:xfrm>
            <a:off x="393872" y="3247009"/>
            <a:ext cx="3661500" cy="8220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By show of hands (physical 🙋 or use the hand icon 🤚), vote on which prompting level you think solves the problem: Strategic or Cutting-Edge. Be ready to share your reasoning.</a:t>
            </a:r>
            <a:endParaRPr sz="1200">
              <a:solidFill>
                <a:srgbClr val="737373"/>
              </a:solidFill>
              <a:latin typeface="Lato"/>
              <a:ea typeface="Lato"/>
              <a:cs typeface="Lato"/>
              <a:sym typeface="Lato"/>
            </a:endParaRPr>
          </a:p>
        </p:txBody>
      </p:sp>
      <p:sp>
        <p:nvSpPr>
          <p:cNvPr id="1523" name="Google Shape;1523;p269"/>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5400012" scaled="0"/>
        </a:gradFill>
      </p:bgPr>
    </p:bg>
    <p:spTree>
      <p:nvGrpSpPr>
        <p:cNvPr id="1527" name="Shape 1527"/>
        <p:cNvGrpSpPr/>
        <p:nvPr/>
      </p:nvGrpSpPr>
      <p:grpSpPr>
        <a:xfrm>
          <a:off x="0" y="0"/>
          <a:ext cx="0" cy="0"/>
          <a:chOff x="0" y="0"/>
          <a:chExt cx="0" cy="0"/>
        </a:xfrm>
      </p:grpSpPr>
      <p:sp>
        <p:nvSpPr>
          <p:cNvPr id="1528" name="Google Shape;1528;p270"/>
          <p:cNvSpPr txBox="1"/>
          <p:nvPr/>
        </p:nvSpPr>
        <p:spPr>
          <a:xfrm>
            <a:off x="457200" y="472271"/>
            <a:ext cx="8229600" cy="8127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400">
                <a:solidFill>
                  <a:schemeClr val="dk1"/>
                </a:solidFill>
                <a:latin typeface="Poppins Medium"/>
                <a:ea typeface="Poppins Medium"/>
                <a:cs typeface="Poppins Medium"/>
                <a:sym typeface="Poppins Medium"/>
              </a:rPr>
              <a:t>Strategic Trade-off: Cost vs. Control</a:t>
            </a:r>
            <a:endParaRPr sz="3400">
              <a:solidFill>
                <a:schemeClr val="dk1"/>
              </a:solidFill>
              <a:latin typeface="Poppins Medium"/>
              <a:ea typeface="Poppins Medium"/>
              <a:cs typeface="Poppins Medium"/>
              <a:sym typeface="Poppins Medium"/>
            </a:endParaRPr>
          </a:p>
          <a:p>
            <a:pPr indent="0" lvl="0" marL="0" rtl="0" algn="l">
              <a:lnSpc>
                <a:spcPct val="80000"/>
              </a:lnSpc>
              <a:spcBef>
                <a:spcPts val="0"/>
              </a:spcBef>
              <a:spcAft>
                <a:spcPts val="0"/>
              </a:spcAft>
              <a:buNone/>
            </a:pPr>
            <a:r>
              <a:t/>
            </a:r>
            <a:endParaRPr sz="3200">
              <a:solidFill>
                <a:schemeClr val="dk1"/>
              </a:solidFill>
              <a:latin typeface="Poppins Medium"/>
              <a:ea typeface="Poppins Medium"/>
              <a:cs typeface="Poppins Medium"/>
              <a:sym typeface="Poppins Medium"/>
            </a:endParaRPr>
          </a:p>
        </p:txBody>
      </p:sp>
      <p:sp>
        <p:nvSpPr>
          <p:cNvPr id="1529" name="Google Shape;1529;p270"/>
          <p:cNvSpPr/>
          <p:nvPr/>
        </p:nvSpPr>
        <p:spPr>
          <a:xfrm>
            <a:off x="457200" y="1995675"/>
            <a:ext cx="2503200" cy="3211200"/>
          </a:xfrm>
          <a:prstGeom prst="roundRect">
            <a:avLst>
              <a:gd fmla="val 11782" name="adj"/>
            </a:avLst>
          </a:prstGeom>
          <a:solidFill>
            <a:srgbClr val="FFFFFF"/>
          </a:solidFill>
          <a:ln>
            <a:noFill/>
          </a:ln>
          <a:effectLst>
            <a:outerShdw blurRad="114300" rotWithShape="0" algn="bl" dir="3540000" dist="57150">
              <a:srgbClr val="103869">
                <a:alpha val="4000"/>
              </a:srgbClr>
            </a:outerShdw>
          </a:effectLst>
        </p:spPr>
        <p:txBody>
          <a:bodyPr anchorCtr="0" anchor="t" bIns="71100" lIns="142225" spcFirstLastPara="1" rIns="142225" wrap="square" tIns="711200">
            <a:noAutofit/>
          </a:bodyPr>
          <a:lstStyle/>
          <a:p>
            <a:pPr indent="0" lvl="0" marL="0" marR="0" rtl="0" algn="l">
              <a:lnSpc>
                <a:spcPct val="115000"/>
              </a:lnSpc>
              <a:spcBef>
                <a:spcPts val="0"/>
              </a:spcBef>
              <a:spcAft>
                <a:spcPts val="800"/>
              </a:spcAft>
              <a:buNone/>
            </a:pPr>
            <a:r>
              <a:t/>
            </a:r>
            <a:endParaRPr sz="1200">
              <a:solidFill>
                <a:srgbClr val="737373"/>
              </a:solidFill>
              <a:latin typeface="Lato"/>
              <a:ea typeface="Lato"/>
              <a:cs typeface="Lato"/>
              <a:sym typeface="Lato"/>
            </a:endParaRPr>
          </a:p>
        </p:txBody>
      </p:sp>
      <p:sp>
        <p:nvSpPr>
          <p:cNvPr id="1530" name="Google Shape;1530;p270"/>
          <p:cNvSpPr/>
          <p:nvPr/>
        </p:nvSpPr>
        <p:spPr>
          <a:xfrm>
            <a:off x="3158850" y="1995675"/>
            <a:ext cx="2503200" cy="3211200"/>
          </a:xfrm>
          <a:prstGeom prst="roundRect">
            <a:avLst>
              <a:gd fmla="val 11782" name="adj"/>
            </a:avLst>
          </a:prstGeom>
          <a:solidFill>
            <a:srgbClr val="FFFFFF"/>
          </a:solidFill>
          <a:ln>
            <a:noFill/>
          </a:ln>
          <a:effectLst>
            <a:outerShdw blurRad="114300" rotWithShape="0" algn="bl" dir="3540000" dist="57150">
              <a:srgbClr val="103869">
                <a:alpha val="4000"/>
              </a:srgbClr>
            </a:outerShdw>
          </a:effectLst>
        </p:spPr>
        <p:txBody>
          <a:bodyPr anchorCtr="0" anchor="t" bIns="71100" lIns="142225" spcFirstLastPara="1" rIns="142225" wrap="square" tIns="711200">
            <a:noAutofit/>
          </a:bodyPr>
          <a:lstStyle/>
          <a:p>
            <a:pPr indent="0" lvl="0" marL="0" marR="0" rtl="0" algn="l">
              <a:lnSpc>
                <a:spcPct val="115000"/>
              </a:lnSpc>
              <a:spcBef>
                <a:spcPts val="0"/>
              </a:spcBef>
              <a:spcAft>
                <a:spcPts val="800"/>
              </a:spcAft>
              <a:buNone/>
            </a:pPr>
            <a:r>
              <a:t/>
            </a:r>
            <a:endParaRPr sz="1200">
              <a:solidFill>
                <a:srgbClr val="737373"/>
              </a:solidFill>
              <a:latin typeface="Lato"/>
              <a:ea typeface="Lato"/>
              <a:cs typeface="Lato"/>
              <a:sym typeface="Lato"/>
            </a:endParaRPr>
          </a:p>
        </p:txBody>
      </p:sp>
      <p:sp>
        <p:nvSpPr>
          <p:cNvPr id="1531" name="Google Shape;1531;p270"/>
          <p:cNvSpPr/>
          <p:nvPr/>
        </p:nvSpPr>
        <p:spPr>
          <a:xfrm>
            <a:off x="5860500" y="1995675"/>
            <a:ext cx="2503200" cy="3211200"/>
          </a:xfrm>
          <a:prstGeom prst="roundRect">
            <a:avLst>
              <a:gd fmla="val 11782" name="adj"/>
            </a:avLst>
          </a:prstGeom>
          <a:solidFill>
            <a:srgbClr val="FFFFFF"/>
          </a:solidFill>
          <a:ln>
            <a:noFill/>
          </a:ln>
          <a:effectLst>
            <a:outerShdw blurRad="114300" rotWithShape="0" algn="bl" dir="3540000" dist="57150">
              <a:srgbClr val="103869">
                <a:alpha val="4000"/>
              </a:srgbClr>
            </a:outerShdw>
          </a:effectLst>
        </p:spPr>
        <p:txBody>
          <a:bodyPr anchorCtr="0" anchor="t" bIns="71100" lIns="142225" spcFirstLastPara="1" rIns="142225" wrap="square" tIns="711200">
            <a:noAutofit/>
          </a:bodyPr>
          <a:lstStyle/>
          <a:p>
            <a:pPr indent="0" lvl="0" marL="0" marR="0" rtl="0" algn="l">
              <a:lnSpc>
                <a:spcPct val="115000"/>
              </a:lnSpc>
              <a:spcBef>
                <a:spcPts val="0"/>
              </a:spcBef>
              <a:spcAft>
                <a:spcPts val="800"/>
              </a:spcAft>
              <a:buNone/>
            </a:pPr>
            <a:r>
              <a:t/>
            </a:r>
            <a:endParaRPr sz="1200">
              <a:solidFill>
                <a:srgbClr val="737373"/>
              </a:solidFill>
              <a:latin typeface="Lato"/>
              <a:ea typeface="Lato"/>
              <a:cs typeface="Lato"/>
              <a:sym typeface="Lato"/>
            </a:endParaRPr>
          </a:p>
        </p:txBody>
      </p:sp>
      <p:sp>
        <p:nvSpPr>
          <p:cNvPr id="1532" name="Google Shape;1532;p270"/>
          <p:cNvSpPr txBox="1"/>
          <p:nvPr/>
        </p:nvSpPr>
        <p:spPr>
          <a:xfrm>
            <a:off x="457200" y="1081289"/>
            <a:ext cx="8229600" cy="397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lang="en" sz="1200">
                <a:solidFill>
                  <a:schemeClr val="accent1"/>
                </a:solidFill>
                <a:latin typeface="Poppins SemiBold"/>
                <a:ea typeface="Poppins SemiBold"/>
                <a:cs typeface="Poppins SemiBold"/>
                <a:sym typeface="Poppins SemiBold"/>
              </a:rPr>
              <a:t>Advanced prompting isn't free. Techniques like Multimodal CoT and Self-Consistency consume significantly more tokens.  A Senior PM knows when to spend credits and when to save them.</a:t>
            </a:r>
            <a:endParaRPr sz="1200">
              <a:solidFill>
                <a:schemeClr val="accent1"/>
              </a:solidFill>
              <a:latin typeface="Poppins SemiBold"/>
              <a:ea typeface="Poppins SemiBold"/>
              <a:cs typeface="Poppins SemiBold"/>
              <a:sym typeface="Poppins SemiBold"/>
            </a:endParaRPr>
          </a:p>
        </p:txBody>
      </p:sp>
      <p:sp>
        <p:nvSpPr>
          <p:cNvPr id="1533" name="Google Shape;1533;p270"/>
          <p:cNvSpPr/>
          <p:nvPr/>
        </p:nvSpPr>
        <p:spPr>
          <a:xfrm>
            <a:off x="6882149" y="1767475"/>
            <a:ext cx="459900" cy="469200"/>
          </a:xfrm>
          <a:prstGeom prst="ellipse">
            <a:avLst/>
          </a:prstGeom>
          <a:solidFill>
            <a:schemeClr val="accent2"/>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rPr lang="en" sz="1900">
                <a:solidFill>
                  <a:srgbClr val="FFFFFF"/>
                </a:solidFill>
                <a:latin typeface="Poppins"/>
                <a:ea typeface="Poppins"/>
                <a:cs typeface="Poppins"/>
                <a:sym typeface="Poppins"/>
              </a:rPr>
              <a:t>3</a:t>
            </a:r>
            <a:endParaRPr sz="1900">
              <a:solidFill>
                <a:srgbClr val="FFFFFF"/>
              </a:solidFill>
              <a:latin typeface="Poppins"/>
              <a:ea typeface="Poppins"/>
              <a:cs typeface="Poppins"/>
              <a:sym typeface="Poppins"/>
            </a:endParaRPr>
          </a:p>
        </p:txBody>
      </p:sp>
      <p:sp>
        <p:nvSpPr>
          <p:cNvPr id="1534" name="Google Shape;1534;p270"/>
          <p:cNvSpPr/>
          <p:nvPr/>
        </p:nvSpPr>
        <p:spPr>
          <a:xfrm>
            <a:off x="4180499" y="1767475"/>
            <a:ext cx="459900" cy="469200"/>
          </a:xfrm>
          <a:prstGeom prst="ellipse">
            <a:avLst/>
          </a:prstGeom>
          <a:solidFill>
            <a:schemeClr val="accent2"/>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rPr lang="en" sz="1900">
                <a:solidFill>
                  <a:srgbClr val="FFFFFF"/>
                </a:solidFill>
                <a:latin typeface="Poppins"/>
                <a:ea typeface="Poppins"/>
                <a:cs typeface="Poppins"/>
                <a:sym typeface="Poppins"/>
              </a:rPr>
              <a:t>2</a:t>
            </a:r>
            <a:endParaRPr sz="1900">
              <a:solidFill>
                <a:srgbClr val="FFFFFF"/>
              </a:solidFill>
              <a:latin typeface="Poppins"/>
              <a:ea typeface="Poppins"/>
              <a:cs typeface="Poppins"/>
              <a:sym typeface="Poppins"/>
            </a:endParaRPr>
          </a:p>
        </p:txBody>
      </p:sp>
      <p:sp>
        <p:nvSpPr>
          <p:cNvPr id="1535" name="Google Shape;1535;p270"/>
          <p:cNvSpPr/>
          <p:nvPr/>
        </p:nvSpPr>
        <p:spPr>
          <a:xfrm>
            <a:off x="1478850" y="1827000"/>
            <a:ext cx="459900" cy="469200"/>
          </a:xfrm>
          <a:prstGeom prst="ellipse">
            <a:avLst/>
          </a:prstGeom>
          <a:solidFill>
            <a:schemeClr val="accent2"/>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rPr lang="en" sz="1900">
                <a:solidFill>
                  <a:srgbClr val="FFFFFF"/>
                </a:solidFill>
                <a:latin typeface="Poppins"/>
                <a:ea typeface="Poppins"/>
                <a:cs typeface="Poppins"/>
                <a:sym typeface="Poppins"/>
              </a:rPr>
              <a:t>1</a:t>
            </a:r>
            <a:endParaRPr sz="1900">
              <a:solidFill>
                <a:srgbClr val="FFFFFF"/>
              </a:solidFill>
              <a:latin typeface="Poppins"/>
              <a:ea typeface="Poppins"/>
              <a:cs typeface="Poppins"/>
              <a:sym typeface="Poppins"/>
            </a:endParaRPr>
          </a:p>
        </p:txBody>
      </p:sp>
      <p:sp>
        <p:nvSpPr>
          <p:cNvPr id="1536" name="Google Shape;1536;p270"/>
          <p:cNvSpPr txBox="1"/>
          <p:nvPr/>
        </p:nvSpPr>
        <p:spPr>
          <a:xfrm>
            <a:off x="569119" y="2853463"/>
            <a:ext cx="2312100" cy="247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accent1"/>
                </a:solidFill>
                <a:latin typeface="Poppins Medium"/>
                <a:ea typeface="Poppins Medium"/>
                <a:cs typeface="Poppins Medium"/>
                <a:sym typeface="Poppins Medium"/>
              </a:rPr>
              <a:t>High Cost/High Fidelity</a:t>
            </a:r>
            <a:endParaRPr sz="1000">
              <a:solidFill>
                <a:schemeClr val="dk2"/>
              </a:solidFill>
              <a:latin typeface="Lato"/>
              <a:ea typeface="Lato"/>
              <a:cs typeface="Lato"/>
              <a:sym typeface="Lato"/>
            </a:endParaRPr>
          </a:p>
          <a:p>
            <a:pPr indent="0" lvl="0" marL="0" rtl="0" algn="ctr">
              <a:lnSpc>
                <a:spcPct val="115000"/>
              </a:lnSpc>
              <a:spcBef>
                <a:spcPts val="1000"/>
              </a:spcBef>
              <a:spcAft>
                <a:spcPts val="0"/>
              </a:spcAft>
              <a:buNone/>
            </a:pPr>
            <a:r>
              <a:rPr lang="en" sz="1000">
                <a:solidFill>
                  <a:schemeClr val="dk2"/>
                </a:solidFill>
                <a:latin typeface="Lato"/>
                <a:ea typeface="Lato"/>
                <a:cs typeface="Lato"/>
                <a:sym typeface="Lato"/>
              </a:rPr>
              <a:t>E.g., Multimodal CoT, Reflection, Meta-Prompting.</a:t>
            </a:r>
            <a:endParaRPr sz="1000">
              <a:solidFill>
                <a:schemeClr val="dk2"/>
              </a:solidFill>
              <a:latin typeface="Lato"/>
              <a:ea typeface="Lato"/>
              <a:cs typeface="Lato"/>
              <a:sym typeface="Lato"/>
            </a:endParaRPr>
          </a:p>
          <a:p>
            <a:pPr indent="0" lvl="0" marL="0" rtl="0" algn="ctr">
              <a:lnSpc>
                <a:spcPct val="115000"/>
              </a:lnSpc>
              <a:spcBef>
                <a:spcPts val="800"/>
              </a:spcBef>
              <a:spcAft>
                <a:spcPts val="0"/>
              </a:spcAft>
              <a:buNone/>
            </a:pPr>
            <a:r>
              <a:rPr lang="en" sz="1000">
                <a:solidFill>
                  <a:schemeClr val="dk2"/>
                </a:solidFill>
                <a:latin typeface="Lato"/>
                <a:ea typeface="Lato"/>
                <a:cs typeface="Lato"/>
                <a:sym typeface="Lato"/>
              </a:rPr>
              <a:t>High token usage (Input + Output + Reasoning).</a:t>
            </a:r>
            <a:endParaRPr sz="1000">
              <a:solidFill>
                <a:schemeClr val="dk2"/>
              </a:solidFill>
              <a:latin typeface="Lato"/>
              <a:ea typeface="Lato"/>
              <a:cs typeface="Lato"/>
              <a:sym typeface="Lato"/>
            </a:endParaRPr>
          </a:p>
          <a:p>
            <a:pPr indent="0" lvl="0" marL="0" rtl="0" algn="ctr">
              <a:lnSpc>
                <a:spcPct val="115000"/>
              </a:lnSpc>
              <a:spcBef>
                <a:spcPts val="800"/>
              </a:spcBef>
              <a:spcAft>
                <a:spcPts val="0"/>
              </a:spcAft>
              <a:buNone/>
            </a:pPr>
            <a:r>
              <a:rPr b="1" lang="en" sz="1000">
                <a:solidFill>
                  <a:schemeClr val="dk2"/>
                </a:solidFill>
                <a:latin typeface="Lato"/>
                <a:ea typeface="Lato"/>
                <a:cs typeface="Lato"/>
                <a:sym typeface="Lato"/>
              </a:rPr>
              <a:t>Use Case: </a:t>
            </a:r>
            <a:r>
              <a:rPr lang="en" sz="1000">
                <a:solidFill>
                  <a:schemeClr val="dk2"/>
                </a:solidFill>
                <a:latin typeface="Lato"/>
                <a:ea typeface="Lato"/>
                <a:cs typeface="Lato"/>
                <a:sym typeface="Lato"/>
              </a:rPr>
              <a:t>Complex logic, database schemas, or multi-step user flows.</a:t>
            </a:r>
            <a:endParaRPr sz="1000">
              <a:solidFill>
                <a:schemeClr val="dk2"/>
              </a:solidFill>
              <a:latin typeface="Lato"/>
              <a:ea typeface="Lato"/>
              <a:cs typeface="Lato"/>
              <a:sym typeface="Lato"/>
            </a:endParaRPr>
          </a:p>
          <a:p>
            <a:pPr indent="0" lvl="0" marL="0" rtl="0" algn="ctr">
              <a:lnSpc>
                <a:spcPct val="115000"/>
              </a:lnSpc>
              <a:spcBef>
                <a:spcPts val="800"/>
              </a:spcBef>
              <a:spcAft>
                <a:spcPts val="0"/>
              </a:spcAft>
              <a:buNone/>
            </a:pPr>
            <a:r>
              <a:rPr b="1" lang="en" sz="1000">
                <a:solidFill>
                  <a:schemeClr val="dk2"/>
                </a:solidFill>
                <a:latin typeface="Lato"/>
                <a:ea typeface="Lato"/>
                <a:cs typeface="Lato"/>
                <a:sym typeface="Lato"/>
              </a:rPr>
              <a:t>The Rule:</a:t>
            </a:r>
            <a:r>
              <a:rPr lang="en" sz="1000">
                <a:solidFill>
                  <a:schemeClr val="dk2"/>
                </a:solidFill>
                <a:latin typeface="Lato"/>
                <a:ea typeface="Lato"/>
                <a:cs typeface="Lato"/>
                <a:sym typeface="Lato"/>
              </a:rPr>
              <a:t> Spend credits on logic, not layout.</a:t>
            </a:r>
            <a:endParaRPr sz="1000">
              <a:solidFill>
                <a:schemeClr val="dk2"/>
              </a:solidFill>
              <a:latin typeface="Lato"/>
              <a:ea typeface="Lato"/>
              <a:cs typeface="Lato"/>
              <a:sym typeface="Lato"/>
            </a:endParaRPr>
          </a:p>
          <a:p>
            <a:pPr indent="0" lvl="0" marL="0" rtl="0" algn="ctr">
              <a:lnSpc>
                <a:spcPct val="115000"/>
              </a:lnSpc>
              <a:spcBef>
                <a:spcPts val="800"/>
              </a:spcBef>
              <a:spcAft>
                <a:spcPts val="800"/>
              </a:spcAft>
              <a:buNone/>
            </a:pPr>
            <a:r>
              <a:t/>
            </a:r>
            <a:endParaRPr sz="1000">
              <a:solidFill>
                <a:schemeClr val="dk2"/>
              </a:solidFill>
              <a:latin typeface="Lato"/>
              <a:ea typeface="Lato"/>
              <a:cs typeface="Lato"/>
              <a:sym typeface="Lato"/>
            </a:endParaRPr>
          </a:p>
        </p:txBody>
      </p:sp>
      <p:sp>
        <p:nvSpPr>
          <p:cNvPr id="1537" name="Google Shape;1537;p270"/>
          <p:cNvSpPr txBox="1"/>
          <p:nvPr/>
        </p:nvSpPr>
        <p:spPr>
          <a:xfrm>
            <a:off x="3254394" y="2853463"/>
            <a:ext cx="2312100" cy="219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accent1"/>
                </a:solidFill>
                <a:latin typeface="Poppins Medium"/>
                <a:ea typeface="Poppins Medium"/>
                <a:cs typeface="Poppins Medium"/>
                <a:sym typeface="Poppins Medium"/>
              </a:rPr>
              <a:t>Low Cost / Low Fidelity</a:t>
            </a:r>
            <a:endParaRPr sz="1000">
              <a:solidFill>
                <a:schemeClr val="dk2"/>
              </a:solidFill>
              <a:latin typeface="Lato"/>
              <a:ea typeface="Lato"/>
              <a:cs typeface="Lato"/>
              <a:sym typeface="Lato"/>
            </a:endParaRPr>
          </a:p>
          <a:p>
            <a:pPr indent="0" lvl="0" marL="0" rtl="0" algn="ctr">
              <a:lnSpc>
                <a:spcPct val="115000"/>
              </a:lnSpc>
              <a:spcBef>
                <a:spcPts val="1000"/>
              </a:spcBef>
              <a:spcAft>
                <a:spcPts val="0"/>
              </a:spcAft>
              <a:buNone/>
            </a:pPr>
            <a:r>
              <a:rPr lang="en" sz="1000">
                <a:solidFill>
                  <a:schemeClr val="dk2"/>
                </a:solidFill>
                <a:latin typeface="Lato"/>
                <a:ea typeface="Lato"/>
                <a:cs typeface="Lato"/>
                <a:sym typeface="Lato"/>
              </a:rPr>
              <a:t>E.g.,  Zero-Shot or simple Few-Shot.</a:t>
            </a:r>
            <a:endParaRPr sz="1000">
              <a:solidFill>
                <a:schemeClr val="dk2"/>
              </a:solidFill>
              <a:latin typeface="Lato"/>
              <a:ea typeface="Lato"/>
              <a:cs typeface="Lato"/>
              <a:sym typeface="Lato"/>
            </a:endParaRPr>
          </a:p>
          <a:p>
            <a:pPr indent="0" lvl="0" marL="0" rtl="0" algn="ctr">
              <a:lnSpc>
                <a:spcPct val="115000"/>
              </a:lnSpc>
              <a:spcBef>
                <a:spcPts val="800"/>
              </a:spcBef>
              <a:spcAft>
                <a:spcPts val="0"/>
              </a:spcAft>
              <a:buNone/>
            </a:pPr>
            <a:br>
              <a:rPr lang="en" sz="1000">
                <a:solidFill>
                  <a:schemeClr val="dk2"/>
                </a:solidFill>
                <a:latin typeface="Lato"/>
                <a:ea typeface="Lato"/>
                <a:cs typeface="Lato"/>
                <a:sym typeface="Lato"/>
              </a:rPr>
            </a:br>
            <a:r>
              <a:rPr lang="en" sz="1000">
                <a:solidFill>
                  <a:schemeClr val="dk2"/>
                </a:solidFill>
                <a:latin typeface="Lato"/>
                <a:ea typeface="Lato"/>
                <a:cs typeface="Lato"/>
                <a:sym typeface="Lato"/>
              </a:rPr>
              <a:t>Minimal token usage.</a:t>
            </a:r>
            <a:br>
              <a:rPr lang="en" sz="1000">
                <a:solidFill>
                  <a:schemeClr val="dk2"/>
                </a:solidFill>
                <a:latin typeface="Lato"/>
                <a:ea typeface="Lato"/>
                <a:cs typeface="Lato"/>
                <a:sym typeface="Lato"/>
              </a:rPr>
            </a:br>
            <a:endParaRPr sz="1000">
              <a:solidFill>
                <a:schemeClr val="dk2"/>
              </a:solidFill>
              <a:latin typeface="Lato"/>
              <a:ea typeface="Lato"/>
              <a:cs typeface="Lato"/>
              <a:sym typeface="Lato"/>
            </a:endParaRPr>
          </a:p>
          <a:p>
            <a:pPr indent="0" lvl="0" marL="0" rtl="0" algn="ctr">
              <a:lnSpc>
                <a:spcPct val="115000"/>
              </a:lnSpc>
              <a:spcBef>
                <a:spcPts val="800"/>
              </a:spcBef>
              <a:spcAft>
                <a:spcPts val="0"/>
              </a:spcAft>
              <a:buNone/>
            </a:pPr>
            <a:r>
              <a:rPr b="1" lang="en" sz="1000">
                <a:solidFill>
                  <a:schemeClr val="dk2"/>
                </a:solidFill>
                <a:latin typeface="Lato"/>
                <a:ea typeface="Lato"/>
                <a:cs typeface="Lato"/>
                <a:sym typeface="Lato"/>
              </a:rPr>
              <a:t>Use Case: </a:t>
            </a:r>
            <a:r>
              <a:rPr lang="en" sz="1000">
                <a:solidFill>
                  <a:schemeClr val="dk2"/>
                </a:solidFill>
                <a:latin typeface="Lato"/>
                <a:ea typeface="Lato"/>
                <a:cs typeface="Lato"/>
                <a:sym typeface="Lato"/>
              </a:rPr>
              <a:t>"Vibe checks," simple UI tweaks ("make it blue"), or copy edits.</a:t>
            </a:r>
            <a:endParaRPr sz="1000">
              <a:solidFill>
                <a:schemeClr val="dk2"/>
              </a:solidFill>
              <a:latin typeface="Lato"/>
              <a:ea typeface="Lato"/>
              <a:cs typeface="Lato"/>
              <a:sym typeface="Lato"/>
            </a:endParaRPr>
          </a:p>
          <a:p>
            <a:pPr indent="0" lvl="0" marL="0" rtl="0" algn="ctr">
              <a:lnSpc>
                <a:spcPct val="115000"/>
              </a:lnSpc>
              <a:spcBef>
                <a:spcPts val="800"/>
              </a:spcBef>
              <a:spcAft>
                <a:spcPts val="800"/>
              </a:spcAft>
              <a:buNone/>
            </a:pPr>
            <a:r>
              <a:rPr b="1" lang="en" sz="1000">
                <a:solidFill>
                  <a:schemeClr val="dk2"/>
                </a:solidFill>
                <a:latin typeface="Lato"/>
                <a:ea typeface="Lato"/>
                <a:cs typeface="Lato"/>
                <a:sym typeface="Lato"/>
              </a:rPr>
              <a:t>The Rule:</a:t>
            </a:r>
            <a:r>
              <a:rPr lang="en" sz="1000">
                <a:solidFill>
                  <a:schemeClr val="dk2"/>
                </a:solidFill>
                <a:latin typeface="Lato"/>
                <a:ea typeface="Lato"/>
                <a:cs typeface="Lato"/>
                <a:sym typeface="Lato"/>
              </a:rPr>
              <a:t> Simple task = simple prompt. Don't over-engineer.</a:t>
            </a:r>
            <a:endParaRPr sz="1000">
              <a:solidFill>
                <a:schemeClr val="accent1"/>
              </a:solidFill>
              <a:latin typeface="Poppins Medium"/>
              <a:ea typeface="Poppins Medium"/>
              <a:cs typeface="Poppins Medium"/>
              <a:sym typeface="Poppins Medium"/>
            </a:endParaRPr>
          </a:p>
        </p:txBody>
      </p:sp>
      <p:sp>
        <p:nvSpPr>
          <p:cNvPr id="1538" name="Google Shape;1538;p270"/>
          <p:cNvSpPr txBox="1"/>
          <p:nvPr/>
        </p:nvSpPr>
        <p:spPr>
          <a:xfrm>
            <a:off x="5939669" y="2853463"/>
            <a:ext cx="2312100" cy="2265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accent1"/>
                </a:solidFill>
                <a:latin typeface="Poppins Medium"/>
                <a:ea typeface="Poppins Medium"/>
                <a:cs typeface="Poppins Medium"/>
                <a:sym typeface="Poppins Medium"/>
              </a:rPr>
              <a:t>Code Switching</a:t>
            </a:r>
            <a:endParaRPr sz="1000">
              <a:solidFill>
                <a:schemeClr val="dk2"/>
              </a:solidFill>
              <a:latin typeface="Lato"/>
              <a:ea typeface="Lato"/>
              <a:cs typeface="Lato"/>
              <a:sym typeface="Lato"/>
            </a:endParaRPr>
          </a:p>
          <a:p>
            <a:pPr indent="0" lvl="0" marL="0" rtl="0" algn="ctr">
              <a:lnSpc>
                <a:spcPct val="115000"/>
              </a:lnSpc>
              <a:spcBef>
                <a:spcPts val="1000"/>
              </a:spcBef>
              <a:spcAft>
                <a:spcPts val="0"/>
              </a:spcAft>
              <a:buNone/>
            </a:pPr>
            <a:r>
              <a:rPr lang="en" sz="1000">
                <a:solidFill>
                  <a:schemeClr val="dk2"/>
                </a:solidFill>
                <a:latin typeface="Lato"/>
                <a:ea typeface="Lato"/>
                <a:cs typeface="Lato"/>
                <a:sym typeface="Lato"/>
              </a:rPr>
              <a:t>E.g., You've prompted twice, and it's still broken.</a:t>
            </a:r>
            <a:endParaRPr sz="1000">
              <a:solidFill>
                <a:schemeClr val="dk2"/>
              </a:solidFill>
              <a:latin typeface="Lato"/>
              <a:ea typeface="Lato"/>
              <a:cs typeface="Lato"/>
              <a:sym typeface="Lato"/>
            </a:endParaRPr>
          </a:p>
          <a:p>
            <a:pPr indent="0" lvl="0" marL="0" rtl="0" algn="ctr">
              <a:lnSpc>
                <a:spcPct val="115000"/>
              </a:lnSpc>
              <a:spcBef>
                <a:spcPts val="800"/>
              </a:spcBef>
              <a:spcAft>
                <a:spcPts val="0"/>
              </a:spcAft>
              <a:buNone/>
            </a:pPr>
            <a:r>
              <a:rPr lang="en" sz="1000">
                <a:solidFill>
                  <a:schemeClr val="dk2"/>
                </a:solidFill>
                <a:latin typeface="Lato"/>
                <a:ea typeface="Lato"/>
                <a:cs typeface="Lato"/>
                <a:sym typeface="Lato"/>
              </a:rPr>
              <a:t>"Rage Prompting" burns budget with zero return.</a:t>
            </a:r>
            <a:endParaRPr sz="1000">
              <a:solidFill>
                <a:schemeClr val="dk2"/>
              </a:solidFill>
              <a:latin typeface="Lato"/>
              <a:ea typeface="Lato"/>
              <a:cs typeface="Lato"/>
              <a:sym typeface="Lato"/>
            </a:endParaRPr>
          </a:p>
          <a:p>
            <a:pPr indent="0" lvl="0" marL="0" rtl="0" algn="ctr">
              <a:lnSpc>
                <a:spcPct val="115000"/>
              </a:lnSpc>
              <a:spcBef>
                <a:spcPts val="800"/>
              </a:spcBef>
              <a:spcAft>
                <a:spcPts val="800"/>
              </a:spcAft>
              <a:buNone/>
            </a:pPr>
            <a:br>
              <a:rPr lang="en" sz="1000">
                <a:solidFill>
                  <a:schemeClr val="dk2"/>
                </a:solidFill>
                <a:latin typeface="Lato"/>
                <a:ea typeface="Lato"/>
                <a:cs typeface="Lato"/>
                <a:sym typeface="Lato"/>
              </a:rPr>
            </a:br>
            <a:br>
              <a:rPr lang="en" sz="1000">
                <a:solidFill>
                  <a:schemeClr val="dk2"/>
                </a:solidFill>
                <a:latin typeface="Lato"/>
                <a:ea typeface="Lato"/>
                <a:cs typeface="Lato"/>
                <a:sym typeface="Lato"/>
              </a:rPr>
            </a:br>
            <a:r>
              <a:rPr b="1" lang="en" sz="1000">
                <a:solidFill>
                  <a:schemeClr val="dk2"/>
                </a:solidFill>
                <a:latin typeface="Lato"/>
                <a:ea typeface="Lato"/>
                <a:cs typeface="Lato"/>
                <a:sym typeface="Lato"/>
              </a:rPr>
              <a:t>The Fix:</a:t>
            </a:r>
            <a:r>
              <a:rPr lang="en" sz="1000">
                <a:solidFill>
                  <a:schemeClr val="dk2"/>
                </a:solidFill>
                <a:latin typeface="Lato"/>
                <a:ea typeface="Lato"/>
                <a:cs typeface="Lato"/>
                <a:sym typeface="Lato"/>
              </a:rPr>
              <a:t> Stop prompting. Export the code to a cheaper LLM to debug manually.</a:t>
            </a:r>
            <a:endParaRPr sz="1000">
              <a:solidFill>
                <a:schemeClr val="accent1"/>
              </a:solidFill>
              <a:latin typeface="Poppins Medium"/>
              <a:ea typeface="Poppins Medium"/>
              <a:cs typeface="Poppins Medium"/>
              <a:sym typeface="Poppins Medium"/>
            </a:endParaRPr>
          </a:p>
        </p:txBody>
      </p:sp>
      <p:sp>
        <p:nvSpPr>
          <p:cNvPr id="1539" name="Google Shape;1539;p270"/>
          <p:cNvSpPr/>
          <p:nvPr/>
        </p:nvSpPr>
        <p:spPr>
          <a:xfrm>
            <a:off x="684900" y="2419350"/>
            <a:ext cx="2047800" cy="3693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0" name="Google Shape;1540;p270"/>
          <p:cNvSpPr/>
          <p:nvPr/>
        </p:nvSpPr>
        <p:spPr>
          <a:xfrm>
            <a:off x="3386550" y="2419350"/>
            <a:ext cx="2047800" cy="3693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1" name="Google Shape;1541;p270"/>
          <p:cNvSpPr/>
          <p:nvPr/>
        </p:nvSpPr>
        <p:spPr>
          <a:xfrm>
            <a:off x="6071825" y="2419350"/>
            <a:ext cx="2047800" cy="3693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2" name="Google Shape;1542;p270"/>
          <p:cNvSpPr txBox="1"/>
          <p:nvPr/>
        </p:nvSpPr>
        <p:spPr>
          <a:xfrm>
            <a:off x="1014400" y="2419350"/>
            <a:ext cx="145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Poppins"/>
                <a:ea typeface="Poppins"/>
                <a:cs typeface="Poppins"/>
                <a:sym typeface="Poppins"/>
              </a:rPr>
              <a:t>When to Spend</a:t>
            </a:r>
            <a:endParaRPr b="1" sz="1200">
              <a:solidFill>
                <a:srgbClr val="FFFFFF"/>
              </a:solidFill>
              <a:latin typeface="Poppins"/>
              <a:ea typeface="Poppins"/>
              <a:cs typeface="Poppins"/>
              <a:sym typeface="Poppins"/>
            </a:endParaRPr>
          </a:p>
        </p:txBody>
      </p:sp>
      <p:sp>
        <p:nvSpPr>
          <p:cNvPr id="1543" name="Google Shape;1543;p270"/>
          <p:cNvSpPr txBox="1"/>
          <p:nvPr/>
        </p:nvSpPr>
        <p:spPr>
          <a:xfrm>
            <a:off x="3789619" y="2419350"/>
            <a:ext cx="125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Poppins"/>
                <a:ea typeface="Poppins"/>
                <a:cs typeface="Poppins"/>
                <a:sym typeface="Poppins"/>
              </a:rPr>
              <a:t>When to Save</a:t>
            </a:r>
            <a:endParaRPr b="1" sz="1200">
              <a:solidFill>
                <a:srgbClr val="FFFFFF"/>
              </a:solidFill>
              <a:latin typeface="Poppins"/>
              <a:ea typeface="Poppins"/>
              <a:cs typeface="Poppins"/>
              <a:sym typeface="Poppins"/>
            </a:endParaRPr>
          </a:p>
        </p:txBody>
      </p:sp>
      <p:sp>
        <p:nvSpPr>
          <p:cNvPr id="1544" name="Google Shape;1544;p270"/>
          <p:cNvSpPr txBox="1"/>
          <p:nvPr/>
        </p:nvSpPr>
        <p:spPr>
          <a:xfrm>
            <a:off x="6506300" y="2419350"/>
            <a:ext cx="125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Poppins"/>
                <a:ea typeface="Poppins"/>
                <a:cs typeface="Poppins"/>
                <a:sym typeface="Poppins"/>
              </a:rPr>
              <a:t>When to Eject</a:t>
            </a:r>
            <a:endParaRPr b="1" sz="1200">
              <a:solidFill>
                <a:srgbClr val="FFFFFF"/>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pic>
        <p:nvPicPr>
          <p:cNvPr id="1549" name="Google Shape;1549;p271" title="kamran-abdullayev-HoHLO5FrL7Y-unsplash.jpg"/>
          <p:cNvPicPr preferRelativeResize="0"/>
          <p:nvPr/>
        </p:nvPicPr>
        <p:blipFill rotWithShape="1">
          <a:blip r:embed="rId3">
            <a:alphaModFix/>
          </a:blip>
          <a:srcRect b="61595" l="0" r="5105" t="2225"/>
          <a:stretch/>
        </p:blipFill>
        <p:spPr>
          <a:xfrm>
            <a:off x="0" y="0"/>
            <a:ext cx="9144000" cy="2179028"/>
          </a:xfrm>
          <a:prstGeom prst="rect">
            <a:avLst/>
          </a:prstGeom>
          <a:noFill/>
          <a:ln>
            <a:noFill/>
          </a:ln>
        </p:spPr>
      </p:pic>
      <p:sp>
        <p:nvSpPr>
          <p:cNvPr id="1550" name="Google Shape;1550;p271"/>
          <p:cNvSpPr/>
          <p:nvPr/>
        </p:nvSpPr>
        <p:spPr>
          <a:xfrm>
            <a:off x="0" y="-9917"/>
            <a:ext cx="9144000" cy="2178900"/>
          </a:xfrm>
          <a:prstGeom prst="rect">
            <a:avLst/>
          </a:prstGeom>
          <a:gradFill>
            <a:gsLst>
              <a:gs pos="0">
                <a:srgbClr val="BFBFBF">
                  <a:alpha val="0"/>
                </a:srgbClr>
              </a:gs>
              <a:gs pos="100000">
                <a:srgbClr val="171717">
                  <a:alpha val="8156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1" name="Google Shape;1551;p271"/>
          <p:cNvSpPr/>
          <p:nvPr/>
        </p:nvSpPr>
        <p:spPr>
          <a:xfrm>
            <a:off x="6024092" y="1757756"/>
            <a:ext cx="2210700" cy="2943000"/>
          </a:xfrm>
          <a:prstGeom prst="roundRect">
            <a:avLst>
              <a:gd fmla="val 0" name="adj"/>
            </a:avLst>
          </a:prstGeom>
          <a:solidFill>
            <a:srgbClr val="DBEAFE"/>
          </a:solidFill>
          <a:ln>
            <a:noFill/>
          </a:ln>
        </p:spPr>
        <p:txBody>
          <a:bodyPr anchorCtr="0" anchor="t" bIns="92000" lIns="92000" spcFirstLastPara="1" rIns="92000" wrap="square" tIns="92000">
            <a:noAutofit/>
          </a:bodyPr>
          <a:lstStyle/>
          <a:p>
            <a:pPr indent="0" lvl="0" marL="171450" rtl="0" algn="l">
              <a:spcBef>
                <a:spcPts val="0"/>
              </a:spcBef>
              <a:spcAft>
                <a:spcPts val="0"/>
              </a:spcAft>
              <a:buClr>
                <a:srgbClr val="000000"/>
              </a:buClr>
              <a:buSzPts val="1006"/>
              <a:buFont typeface="Poppins SemiBold"/>
              <a:buNone/>
            </a:pPr>
            <a:r>
              <a:t/>
            </a:r>
            <a:endParaRPr sz="1715">
              <a:solidFill>
                <a:srgbClr val="1241B0"/>
              </a:solidFill>
              <a:latin typeface="Poppins Medium"/>
              <a:ea typeface="Poppins Medium"/>
              <a:cs typeface="Poppins Medium"/>
              <a:sym typeface="Poppins Medium"/>
            </a:endParaRPr>
          </a:p>
          <a:p>
            <a:pPr indent="0" lvl="0" marL="171450" rtl="0" algn="l">
              <a:spcBef>
                <a:spcPts val="0"/>
              </a:spcBef>
              <a:spcAft>
                <a:spcPts val="0"/>
              </a:spcAft>
              <a:buClr>
                <a:srgbClr val="000000"/>
              </a:buClr>
              <a:buSzPts val="1006"/>
              <a:buFont typeface="Poppins SemiBold"/>
              <a:buNone/>
            </a:pPr>
            <a:r>
              <a:rPr lang="en" sz="1715">
                <a:solidFill>
                  <a:srgbClr val="1241B0"/>
                </a:solidFill>
                <a:latin typeface="Poppins Medium"/>
                <a:ea typeface="Poppins Medium"/>
                <a:cs typeface="Poppins Medium"/>
                <a:sym typeface="Poppins Medium"/>
              </a:rPr>
              <a:t>Refine Your Advanced V2</a:t>
            </a:r>
            <a:endParaRPr sz="1006">
              <a:solidFill>
                <a:srgbClr val="32328C"/>
              </a:solidFill>
              <a:latin typeface="Poppins SemiBold"/>
              <a:ea typeface="Poppins SemiBold"/>
              <a:cs typeface="Poppins SemiBold"/>
              <a:sym typeface="Poppins SemiBold"/>
            </a:endParaRPr>
          </a:p>
          <a:p>
            <a:pPr indent="0" lvl="0" marL="171450" rtl="0" algn="l">
              <a:lnSpc>
                <a:spcPct val="115000"/>
              </a:lnSpc>
              <a:spcBef>
                <a:spcPts val="1006"/>
              </a:spcBef>
              <a:spcAft>
                <a:spcPts val="1006"/>
              </a:spcAft>
              <a:buNone/>
            </a:pPr>
            <a:r>
              <a:rPr lang="en" sz="956">
                <a:latin typeface="Lato"/>
                <a:ea typeface="Lato"/>
                <a:cs typeface="Lato"/>
                <a:sym typeface="Lato"/>
              </a:rPr>
              <a:t>Regenerate the prototype by refining the prompt to address those specific gaps using strategic constraints, ensuring  high-fidelity.</a:t>
            </a:r>
            <a:endParaRPr sz="956">
              <a:latin typeface="Lato"/>
              <a:ea typeface="Lato"/>
              <a:cs typeface="Lato"/>
              <a:sym typeface="Lato"/>
            </a:endParaRPr>
          </a:p>
        </p:txBody>
      </p:sp>
      <p:sp>
        <p:nvSpPr>
          <p:cNvPr id="1552" name="Google Shape;1552;p271"/>
          <p:cNvSpPr/>
          <p:nvPr/>
        </p:nvSpPr>
        <p:spPr>
          <a:xfrm>
            <a:off x="6024100" y="3716784"/>
            <a:ext cx="2210700" cy="1239600"/>
          </a:xfrm>
          <a:prstGeom prst="round2SameRect">
            <a:avLst>
              <a:gd fmla="val 0" name="adj1"/>
              <a:gd fmla="val 50000" name="adj2"/>
            </a:avLst>
          </a:prstGeom>
          <a:solidFill>
            <a:srgbClr val="1241AF"/>
          </a:solidFill>
          <a:ln>
            <a:noFill/>
          </a:ln>
        </p:spPr>
        <p:txBody>
          <a:bodyPr anchorCtr="0" anchor="ctr" bIns="0" lIns="65350" spcFirstLastPara="1" rIns="65350" wrap="square" tIns="65350">
            <a:noAutofit/>
          </a:bodyPr>
          <a:lstStyle/>
          <a:p>
            <a:pPr indent="0" lvl="0" marL="0" marR="0" rtl="0" algn="ctr">
              <a:lnSpc>
                <a:spcPct val="115000"/>
              </a:lnSpc>
              <a:spcBef>
                <a:spcPts val="0"/>
              </a:spcBef>
              <a:spcAft>
                <a:spcPts val="0"/>
              </a:spcAft>
              <a:buNone/>
            </a:pPr>
            <a:r>
              <a:rPr lang="en" sz="814">
                <a:solidFill>
                  <a:srgbClr val="FFFFFF"/>
                </a:solidFill>
                <a:latin typeface="Poppins SemiBold"/>
                <a:ea typeface="Poppins SemiBold"/>
                <a:cs typeface="Poppins SemiBold"/>
                <a:sym typeface="Poppins SemiBold"/>
              </a:rPr>
              <a:t>EXAMPLE</a:t>
            </a:r>
            <a:endParaRPr sz="814">
              <a:solidFill>
                <a:srgbClr val="FFFFFF"/>
              </a:solidFill>
              <a:latin typeface="Poppins SemiBold"/>
              <a:ea typeface="Poppins SemiBold"/>
              <a:cs typeface="Poppins SemiBold"/>
              <a:sym typeface="Poppins SemiBold"/>
            </a:endParaRPr>
          </a:p>
          <a:p>
            <a:pPr indent="0" lvl="0" marL="0" marR="0" rtl="0" algn="ctr">
              <a:lnSpc>
                <a:spcPct val="115000"/>
              </a:lnSpc>
              <a:spcBef>
                <a:spcPts val="0"/>
              </a:spcBef>
              <a:spcAft>
                <a:spcPts val="0"/>
              </a:spcAft>
              <a:buNone/>
            </a:pPr>
            <a:r>
              <a:rPr lang="en" sz="714">
                <a:solidFill>
                  <a:srgbClr val="FFFFFF"/>
                </a:solidFill>
                <a:latin typeface="IBM Plex Mono"/>
                <a:ea typeface="IBM Plex Mono"/>
                <a:cs typeface="IBM Plex Mono"/>
                <a:sym typeface="IBM Plex Mono"/>
              </a:rPr>
              <a:t>"Regenerate the list. Add High/Medium/Low priority logic. Use clickable, color-coded icons instead of checkboxes."</a:t>
            </a:r>
            <a:endParaRPr sz="714">
              <a:solidFill>
                <a:srgbClr val="FFFFFF"/>
              </a:solidFill>
              <a:latin typeface="IBM Plex Mono"/>
              <a:ea typeface="IBM Plex Mono"/>
              <a:cs typeface="IBM Plex Mono"/>
              <a:sym typeface="IBM Plex Mono"/>
            </a:endParaRPr>
          </a:p>
        </p:txBody>
      </p:sp>
      <p:sp>
        <p:nvSpPr>
          <p:cNvPr id="1553" name="Google Shape;1553;p271"/>
          <p:cNvSpPr/>
          <p:nvPr/>
        </p:nvSpPr>
        <p:spPr>
          <a:xfrm>
            <a:off x="923384" y="1757756"/>
            <a:ext cx="2210700" cy="2943000"/>
          </a:xfrm>
          <a:prstGeom prst="roundRect">
            <a:avLst>
              <a:gd fmla="val 0" name="adj"/>
            </a:avLst>
          </a:prstGeom>
          <a:solidFill>
            <a:srgbClr val="DBEAFE"/>
          </a:solidFill>
          <a:ln>
            <a:noFill/>
          </a:ln>
        </p:spPr>
        <p:txBody>
          <a:bodyPr anchorCtr="0" anchor="t" bIns="92000" lIns="92000" spcFirstLastPara="1" rIns="92000" wrap="square" tIns="92000">
            <a:noAutofit/>
          </a:bodyPr>
          <a:lstStyle/>
          <a:p>
            <a:pPr indent="0" lvl="0" marL="171450" marR="80426" rtl="0" algn="l">
              <a:spcBef>
                <a:spcPts val="0"/>
              </a:spcBef>
              <a:spcAft>
                <a:spcPts val="0"/>
              </a:spcAft>
              <a:buClr>
                <a:srgbClr val="000000"/>
              </a:buClr>
              <a:buSzPts val="1006"/>
              <a:buFont typeface="Poppins SemiBold"/>
              <a:buNone/>
            </a:pPr>
            <a:r>
              <a:t/>
            </a:r>
            <a:endParaRPr sz="1715">
              <a:solidFill>
                <a:srgbClr val="1241B0"/>
              </a:solidFill>
              <a:latin typeface="Poppins Medium"/>
              <a:ea typeface="Poppins Medium"/>
              <a:cs typeface="Poppins Medium"/>
              <a:sym typeface="Poppins Medium"/>
            </a:endParaRPr>
          </a:p>
          <a:p>
            <a:pPr indent="0" lvl="0" marL="171450" marR="80426" rtl="0" algn="l">
              <a:spcBef>
                <a:spcPts val="0"/>
              </a:spcBef>
              <a:spcAft>
                <a:spcPts val="0"/>
              </a:spcAft>
              <a:buClr>
                <a:srgbClr val="000000"/>
              </a:buClr>
              <a:buSzPts val="1006"/>
              <a:buFont typeface="Poppins SemiBold"/>
              <a:buNone/>
            </a:pPr>
            <a:r>
              <a:rPr lang="en" sz="1715">
                <a:solidFill>
                  <a:srgbClr val="1241B0"/>
                </a:solidFill>
                <a:latin typeface="Poppins Medium"/>
                <a:ea typeface="Poppins Medium"/>
                <a:cs typeface="Poppins Medium"/>
                <a:sym typeface="Poppins Medium"/>
              </a:rPr>
              <a:t>Draft the Core Prompt</a:t>
            </a:r>
            <a:endParaRPr sz="1715">
              <a:solidFill>
                <a:srgbClr val="1241B0"/>
              </a:solidFill>
              <a:latin typeface="Poppins Medium"/>
              <a:ea typeface="Poppins Medium"/>
              <a:cs typeface="Poppins Medium"/>
              <a:sym typeface="Poppins Medium"/>
            </a:endParaRPr>
          </a:p>
          <a:p>
            <a:pPr indent="0" lvl="0" marL="171450" marR="80426" rtl="0" algn="l">
              <a:lnSpc>
                <a:spcPct val="115000"/>
              </a:lnSpc>
              <a:spcBef>
                <a:spcPts val="1006"/>
              </a:spcBef>
              <a:spcAft>
                <a:spcPts val="0"/>
              </a:spcAft>
              <a:buNone/>
            </a:pPr>
            <a:r>
              <a:rPr lang="en" sz="956">
                <a:latin typeface="Lato"/>
                <a:ea typeface="Lato"/>
                <a:cs typeface="Lato"/>
                <a:sym typeface="Lato"/>
              </a:rPr>
              <a:t>Define essential Functionality, User Flow, Design, and Interaction in a structured V1 prompt.</a:t>
            </a:r>
            <a:endParaRPr sz="956">
              <a:latin typeface="Lato"/>
              <a:ea typeface="Lato"/>
              <a:cs typeface="Lato"/>
              <a:sym typeface="Lato"/>
            </a:endParaRPr>
          </a:p>
          <a:p>
            <a:pPr indent="0" lvl="0" marL="0" marR="80426" rtl="0" algn="l">
              <a:lnSpc>
                <a:spcPct val="115000"/>
              </a:lnSpc>
              <a:spcBef>
                <a:spcPts val="1006"/>
              </a:spcBef>
              <a:spcAft>
                <a:spcPts val="1006"/>
              </a:spcAft>
              <a:buNone/>
            </a:pPr>
            <a:r>
              <a:t/>
            </a:r>
            <a:endParaRPr sz="956">
              <a:latin typeface="Lato"/>
              <a:ea typeface="Lato"/>
              <a:cs typeface="Lato"/>
              <a:sym typeface="Lato"/>
            </a:endParaRPr>
          </a:p>
        </p:txBody>
      </p:sp>
      <p:sp>
        <p:nvSpPr>
          <p:cNvPr id="1554" name="Google Shape;1554;p271"/>
          <p:cNvSpPr/>
          <p:nvPr/>
        </p:nvSpPr>
        <p:spPr>
          <a:xfrm>
            <a:off x="923375" y="3714450"/>
            <a:ext cx="2210700" cy="1239600"/>
          </a:xfrm>
          <a:prstGeom prst="round2SameRect">
            <a:avLst>
              <a:gd fmla="val 0" name="adj1"/>
              <a:gd fmla="val 50000" name="adj2"/>
            </a:avLst>
          </a:prstGeom>
          <a:solidFill>
            <a:srgbClr val="1241AF"/>
          </a:solidFill>
          <a:ln>
            <a:noFill/>
          </a:ln>
        </p:spPr>
        <p:txBody>
          <a:bodyPr anchorCtr="0" anchor="ctr" bIns="0" lIns="65350" spcFirstLastPara="1" rIns="65350" wrap="square" tIns="65350">
            <a:noAutofit/>
          </a:bodyPr>
          <a:lstStyle/>
          <a:p>
            <a:pPr indent="0" lvl="0" marL="0" marR="0" rtl="0" algn="ctr">
              <a:lnSpc>
                <a:spcPct val="115000"/>
              </a:lnSpc>
              <a:spcBef>
                <a:spcPts val="0"/>
              </a:spcBef>
              <a:spcAft>
                <a:spcPts val="0"/>
              </a:spcAft>
              <a:buNone/>
            </a:pPr>
            <a:r>
              <a:rPr lang="en" sz="814">
                <a:solidFill>
                  <a:srgbClr val="FFFFFF"/>
                </a:solidFill>
                <a:latin typeface="Poppins SemiBold"/>
                <a:ea typeface="Poppins SemiBold"/>
                <a:cs typeface="Poppins SemiBold"/>
                <a:sym typeface="Poppins SemiBold"/>
              </a:rPr>
              <a:t>EXAMPLE</a:t>
            </a:r>
            <a:endParaRPr sz="814">
              <a:solidFill>
                <a:srgbClr val="FFFFFF"/>
              </a:solidFill>
              <a:latin typeface="Poppins SemiBold"/>
              <a:ea typeface="Poppins SemiBold"/>
              <a:cs typeface="Poppins SemiBold"/>
              <a:sym typeface="Poppins SemiBold"/>
            </a:endParaRPr>
          </a:p>
          <a:p>
            <a:pPr indent="0" lvl="0" marL="0" marR="0" rtl="0" algn="ctr">
              <a:lnSpc>
                <a:spcPct val="115000"/>
              </a:lnSpc>
              <a:spcBef>
                <a:spcPts val="0"/>
              </a:spcBef>
              <a:spcAft>
                <a:spcPts val="0"/>
              </a:spcAft>
              <a:buNone/>
            </a:pPr>
            <a:r>
              <a:rPr lang="en" sz="714">
                <a:solidFill>
                  <a:srgbClr val="FFFFFF"/>
                </a:solidFill>
                <a:latin typeface="IBM Plex Mono"/>
                <a:ea typeface="IBM Plex Mono"/>
                <a:cs typeface="IBM Plex Mono"/>
                <a:sym typeface="IBM Plex Mono"/>
              </a:rPr>
              <a:t>Build a to-do list app (F) letting users add/complete items (U). Use a clean design (D) with checkboxes (I).</a:t>
            </a:r>
            <a:endParaRPr sz="714">
              <a:solidFill>
                <a:srgbClr val="FFFFFF"/>
              </a:solidFill>
              <a:latin typeface="IBM Plex Mono"/>
              <a:ea typeface="IBM Plex Mono"/>
              <a:cs typeface="IBM Plex Mono"/>
              <a:sym typeface="IBM Plex Mono"/>
            </a:endParaRPr>
          </a:p>
        </p:txBody>
      </p:sp>
      <p:sp>
        <p:nvSpPr>
          <p:cNvPr id="1555" name="Google Shape;1555;p271"/>
          <p:cNvSpPr/>
          <p:nvPr/>
        </p:nvSpPr>
        <p:spPr>
          <a:xfrm>
            <a:off x="3473738" y="1768889"/>
            <a:ext cx="2210700" cy="2943000"/>
          </a:xfrm>
          <a:prstGeom prst="roundRect">
            <a:avLst>
              <a:gd fmla="val 0" name="adj"/>
            </a:avLst>
          </a:prstGeom>
          <a:solidFill>
            <a:srgbClr val="DBEAFE"/>
          </a:solidFill>
          <a:ln>
            <a:noFill/>
          </a:ln>
        </p:spPr>
        <p:txBody>
          <a:bodyPr anchorCtr="0" anchor="t" bIns="92000" lIns="92000" spcFirstLastPara="1" rIns="92000" wrap="square" tIns="92000">
            <a:noAutofit/>
          </a:bodyPr>
          <a:lstStyle/>
          <a:p>
            <a:pPr indent="0" lvl="0" marL="171450" rtl="0" algn="l">
              <a:spcBef>
                <a:spcPts val="0"/>
              </a:spcBef>
              <a:spcAft>
                <a:spcPts val="0"/>
              </a:spcAft>
              <a:buClr>
                <a:srgbClr val="000000"/>
              </a:buClr>
              <a:buSzPts val="1006"/>
              <a:buFont typeface="Poppins SemiBold"/>
              <a:buNone/>
            </a:pPr>
            <a:r>
              <a:t/>
            </a:r>
            <a:endParaRPr sz="1715">
              <a:solidFill>
                <a:srgbClr val="1241B0"/>
              </a:solidFill>
              <a:latin typeface="Poppins Medium"/>
              <a:ea typeface="Poppins Medium"/>
              <a:cs typeface="Poppins Medium"/>
              <a:sym typeface="Poppins Medium"/>
            </a:endParaRPr>
          </a:p>
          <a:p>
            <a:pPr indent="0" lvl="0" marL="171450" rtl="0" algn="l">
              <a:spcBef>
                <a:spcPts val="0"/>
              </a:spcBef>
              <a:spcAft>
                <a:spcPts val="0"/>
              </a:spcAft>
              <a:buClr>
                <a:srgbClr val="000000"/>
              </a:buClr>
              <a:buSzPts val="1006"/>
              <a:buFont typeface="Poppins SemiBold"/>
              <a:buNone/>
            </a:pPr>
            <a:r>
              <a:rPr lang="en" sz="1715">
                <a:solidFill>
                  <a:srgbClr val="1241B0"/>
                </a:solidFill>
                <a:latin typeface="Poppins Medium"/>
                <a:ea typeface="Poppins Medium"/>
                <a:cs typeface="Poppins Medium"/>
                <a:sym typeface="Poppins Medium"/>
              </a:rPr>
              <a:t>Test &amp; Diagnose with AI</a:t>
            </a:r>
            <a:endParaRPr sz="1715">
              <a:solidFill>
                <a:srgbClr val="1241B0"/>
              </a:solidFill>
              <a:latin typeface="Poppins Medium"/>
              <a:ea typeface="Poppins Medium"/>
              <a:cs typeface="Poppins Medium"/>
              <a:sym typeface="Poppins Medium"/>
            </a:endParaRPr>
          </a:p>
          <a:p>
            <a:pPr indent="0" lvl="0" marL="171450" rtl="0" algn="l">
              <a:lnSpc>
                <a:spcPct val="115000"/>
              </a:lnSpc>
              <a:spcBef>
                <a:spcPts val="1006"/>
              </a:spcBef>
              <a:spcAft>
                <a:spcPts val="1006"/>
              </a:spcAft>
              <a:buNone/>
            </a:pPr>
            <a:r>
              <a:rPr lang="en" sz="956">
                <a:latin typeface="Lato"/>
                <a:ea typeface="Lato"/>
                <a:cs typeface="Lato"/>
                <a:sym typeface="Lato"/>
              </a:rPr>
              <a:t>Test the V1 output and use meta-prompting to ask what is missing. Ask: "What edge cases or logic gaps exist in this prototype?"</a:t>
            </a:r>
            <a:endParaRPr sz="956">
              <a:latin typeface="Lato"/>
              <a:ea typeface="Lato"/>
              <a:cs typeface="Lato"/>
              <a:sym typeface="Lato"/>
            </a:endParaRPr>
          </a:p>
        </p:txBody>
      </p:sp>
      <p:sp>
        <p:nvSpPr>
          <p:cNvPr id="1556" name="Google Shape;1556;p271"/>
          <p:cNvSpPr/>
          <p:nvPr/>
        </p:nvSpPr>
        <p:spPr>
          <a:xfrm>
            <a:off x="3473750" y="3727994"/>
            <a:ext cx="2210700" cy="1239600"/>
          </a:xfrm>
          <a:prstGeom prst="round2SameRect">
            <a:avLst>
              <a:gd fmla="val 0" name="adj1"/>
              <a:gd fmla="val 50000" name="adj2"/>
            </a:avLst>
          </a:prstGeom>
          <a:solidFill>
            <a:srgbClr val="1241AF"/>
          </a:solidFill>
          <a:ln>
            <a:noFill/>
          </a:ln>
        </p:spPr>
        <p:txBody>
          <a:bodyPr anchorCtr="0" anchor="ctr" bIns="0" lIns="65350" spcFirstLastPara="1" rIns="65350" wrap="square" tIns="65350">
            <a:noAutofit/>
          </a:bodyPr>
          <a:lstStyle/>
          <a:p>
            <a:pPr indent="0" lvl="0" marL="0" marR="0" rtl="0" algn="ctr">
              <a:lnSpc>
                <a:spcPct val="115000"/>
              </a:lnSpc>
              <a:spcBef>
                <a:spcPts val="0"/>
              </a:spcBef>
              <a:spcAft>
                <a:spcPts val="0"/>
              </a:spcAft>
              <a:buNone/>
            </a:pPr>
            <a:r>
              <a:rPr lang="en" sz="814">
                <a:solidFill>
                  <a:srgbClr val="FFFFFF"/>
                </a:solidFill>
                <a:latin typeface="Poppins SemiBold"/>
                <a:ea typeface="Poppins SemiBold"/>
                <a:cs typeface="Poppins SemiBold"/>
                <a:sym typeface="Poppins SemiBold"/>
              </a:rPr>
              <a:t>EXAMPLE</a:t>
            </a:r>
            <a:endParaRPr sz="814">
              <a:solidFill>
                <a:srgbClr val="FFFFFF"/>
              </a:solidFill>
              <a:latin typeface="Poppins SemiBold"/>
              <a:ea typeface="Poppins SemiBold"/>
              <a:cs typeface="Poppins SemiBold"/>
              <a:sym typeface="Poppins SemiBold"/>
            </a:endParaRPr>
          </a:p>
          <a:p>
            <a:pPr indent="0" lvl="0" marL="0" marR="0" rtl="0" algn="ctr">
              <a:lnSpc>
                <a:spcPct val="115000"/>
              </a:lnSpc>
              <a:spcBef>
                <a:spcPts val="0"/>
              </a:spcBef>
              <a:spcAft>
                <a:spcPts val="0"/>
              </a:spcAft>
              <a:buNone/>
            </a:pPr>
            <a:r>
              <a:rPr lang="en" sz="714">
                <a:solidFill>
                  <a:srgbClr val="FFFFFF"/>
                </a:solidFill>
                <a:latin typeface="IBM Plex Mono"/>
                <a:ea typeface="IBM Plex Mono"/>
                <a:cs typeface="IBM Plex Mono"/>
                <a:sym typeface="IBM Plex Mono"/>
              </a:rPr>
              <a:t>"The app lacks task prioritization logic (F) and the interaction feels too static (I)."</a:t>
            </a:r>
            <a:endParaRPr sz="714">
              <a:solidFill>
                <a:srgbClr val="FFFFFF"/>
              </a:solidFill>
              <a:latin typeface="IBM Plex Mono"/>
              <a:ea typeface="IBM Plex Mono"/>
              <a:cs typeface="IBM Plex Mono"/>
              <a:sym typeface="IBM Plex Mono"/>
            </a:endParaRPr>
          </a:p>
        </p:txBody>
      </p:sp>
      <p:sp>
        <p:nvSpPr>
          <p:cNvPr id="1557" name="Google Shape;1557;p271"/>
          <p:cNvSpPr txBox="1"/>
          <p:nvPr/>
        </p:nvSpPr>
        <p:spPr>
          <a:xfrm>
            <a:off x="457200" y="507990"/>
            <a:ext cx="8229600" cy="7881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FFFFFF"/>
                </a:solidFill>
                <a:latin typeface="Poppins Medium"/>
                <a:ea typeface="Poppins Medium"/>
                <a:cs typeface="Poppins Medium"/>
                <a:sym typeface="Poppins Medium"/>
              </a:rPr>
              <a:t>Iterating on Prompts </a:t>
            </a:r>
            <a:br>
              <a:rPr lang="en" sz="3200">
                <a:solidFill>
                  <a:srgbClr val="FFFFFF"/>
                </a:solidFill>
                <a:latin typeface="Poppins Medium"/>
                <a:ea typeface="Poppins Medium"/>
                <a:cs typeface="Poppins Medium"/>
                <a:sym typeface="Poppins Medium"/>
              </a:rPr>
            </a:br>
            <a:r>
              <a:rPr lang="en" sz="3200">
                <a:solidFill>
                  <a:srgbClr val="FFFFFF"/>
                </a:solidFill>
                <a:latin typeface="Poppins Medium"/>
                <a:ea typeface="Poppins Medium"/>
                <a:cs typeface="Poppins Medium"/>
                <a:sym typeface="Poppins Medium"/>
              </a:rPr>
              <a:t>from V1 to V2</a:t>
            </a:r>
            <a:endParaRPr sz="3200">
              <a:solidFill>
                <a:srgbClr val="FFFFFF"/>
              </a:solidFill>
              <a:latin typeface="Poppins Medium"/>
              <a:ea typeface="Poppins Medium"/>
              <a:cs typeface="Poppins Medium"/>
              <a:sym typeface="Poppi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272"/>
          <p:cNvSpPr txBox="1"/>
          <p:nvPr>
            <p:ph type="title"/>
          </p:nvPr>
        </p:nvSpPr>
        <p:spPr>
          <a:xfrm>
            <a:off x="457200" y="3410800"/>
            <a:ext cx="8229600" cy="18471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Refine Your Prototype</a:t>
            </a:r>
            <a:br>
              <a:rPr lang="en" sz="4000"/>
            </a:br>
            <a:r>
              <a:rPr lang="en" sz="4000"/>
              <a:t>with Advanced </a:t>
            </a:r>
            <a:br>
              <a:rPr lang="en" sz="4000"/>
            </a:br>
            <a:r>
              <a:rPr lang="en" sz="4000"/>
              <a:t>Prompting Techniques</a:t>
            </a:r>
            <a:endParaRPr sz="4000"/>
          </a:p>
        </p:txBody>
      </p:sp>
      <p:sp>
        <p:nvSpPr>
          <p:cNvPr id="1563" name="Google Shape;1563;p272"/>
          <p:cNvSpPr txBox="1"/>
          <p:nvPr>
            <p:ph idx="1" type="subTitle"/>
          </p:nvPr>
        </p:nvSpPr>
        <p:spPr>
          <a:xfrm>
            <a:off x="457200" y="2976700"/>
            <a:ext cx="5010300" cy="43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67" name="Shape 1567"/>
        <p:cNvGrpSpPr/>
        <p:nvPr/>
      </p:nvGrpSpPr>
      <p:grpSpPr>
        <a:xfrm>
          <a:off x="0" y="0"/>
          <a:ext cx="0" cy="0"/>
          <a:chOff x="0" y="0"/>
          <a:chExt cx="0" cy="0"/>
        </a:xfrm>
      </p:grpSpPr>
      <p:sp>
        <p:nvSpPr>
          <p:cNvPr id="1568" name="Google Shape;1568;p273"/>
          <p:cNvSpPr/>
          <p:nvPr/>
        </p:nvSpPr>
        <p:spPr>
          <a:xfrm>
            <a:off x="2569800" y="175000"/>
            <a:ext cx="6394800" cy="5378700"/>
          </a:xfrm>
          <a:prstGeom prst="rect">
            <a:avLst/>
          </a:prstGeom>
          <a:solidFill>
            <a:srgbClr val="000000"/>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1569" name="Google Shape;1569;p273"/>
          <p:cNvSpPr/>
          <p:nvPr/>
        </p:nvSpPr>
        <p:spPr>
          <a:xfrm rot="-5400000">
            <a:off x="-1324075" y="1674324"/>
            <a:ext cx="5378700" cy="2372100"/>
          </a:xfrm>
          <a:prstGeom prst="round2SameRect">
            <a:avLst>
              <a:gd fmla="val 7215" name="adj1"/>
              <a:gd fmla="val 0" name="adj2"/>
            </a:avLst>
          </a:prstGeom>
          <a:solidFill>
            <a:schemeClr val="accent1"/>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1570" name="Google Shape;1570;p273"/>
          <p:cNvSpPr txBox="1"/>
          <p:nvPr/>
        </p:nvSpPr>
        <p:spPr>
          <a:xfrm>
            <a:off x="332633" y="290160"/>
            <a:ext cx="3908700" cy="5565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808">
                <a:solidFill>
                  <a:schemeClr val="accent4"/>
                </a:solidFill>
                <a:latin typeface="Poppins SemiBold"/>
                <a:ea typeface="Poppins SemiBold"/>
                <a:cs typeface="Poppins SemiBold"/>
                <a:sym typeface="Poppins SemiBold"/>
              </a:rPr>
              <a:t>Breakout Group </a:t>
            </a:r>
            <a:endParaRPr sz="1808">
              <a:solidFill>
                <a:schemeClr val="accent4"/>
              </a:solidFill>
              <a:latin typeface="Poppins SemiBold"/>
              <a:ea typeface="Poppins SemiBold"/>
              <a:cs typeface="Poppins SemiBold"/>
              <a:sym typeface="Poppins SemiBold"/>
            </a:endParaRPr>
          </a:p>
          <a:p>
            <a:pPr indent="0" lvl="0" marL="0" rtl="0" algn="l">
              <a:spcBef>
                <a:spcPts val="0"/>
              </a:spcBef>
              <a:spcAft>
                <a:spcPts val="0"/>
              </a:spcAft>
              <a:buNone/>
            </a:pPr>
            <a:r>
              <a:rPr lang="en" sz="1808">
                <a:solidFill>
                  <a:schemeClr val="accent4"/>
                </a:solidFill>
                <a:latin typeface="Poppins SemiBold"/>
                <a:ea typeface="Poppins SemiBold"/>
                <a:cs typeface="Poppins SemiBold"/>
                <a:sym typeface="Poppins SemiBold"/>
              </a:rPr>
              <a:t>Exercise</a:t>
            </a:r>
            <a:endParaRPr sz="1808">
              <a:solidFill>
                <a:schemeClr val="accent4"/>
              </a:solidFill>
              <a:latin typeface="Poppins SemiBold"/>
              <a:ea typeface="Poppins SemiBold"/>
              <a:cs typeface="Poppins SemiBold"/>
              <a:sym typeface="Poppins SemiBold"/>
            </a:endParaRPr>
          </a:p>
        </p:txBody>
      </p:sp>
      <p:sp>
        <p:nvSpPr>
          <p:cNvPr id="1571" name="Google Shape;1571;p273"/>
          <p:cNvSpPr txBox="1"/>
          <p:nvPr/>
        </p:nvSpPr>
        <p:spPr>
          <a:xfrm>
            <a:off x="316290" y="875210"/>
            <a:ext cx="2281500" cy="18075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348">
                <a:solidFill>
                  <a:schemeClr val="lt1"/>
                </a:solidFill>
                <a:latin typeface="Poppins Medium"/>
                <a:ea typeface="Poppins Medium"/>
                <a:cs typeface="Poppins Medium"/>
                <a:sym typeface="Poppins Medium"/>
              </a:rPr>
              <a:t>Refine Your Prototype with Advanced Prompting Techniques</a:t>
            </a:r>
            <a:endParaRPr sz="2348">
              <a:solidFill>
                <a:schemeClr val="lt1"/>
              </a:solidFill>
              <a:latin typeface="Poppins Medium"/>
              <a:ea typeface="Poppins Medium"/>
              <a:cs typeface="Poppins Medium"/>
              <a:sym typeface="Poppins Medium"/>
            </a:endParaRPr>
          </a:p>
        </p:txBody>
      </p:sp>
      <p:sp>
        <p:nvSpPr>
          <p:cNvPr id="1572" name="Google Shape;1572;p273"/>
          <p:cNvSpPr/>
          <p:nvPr/>
        </p:nvSpPr>
        <p:spPr>
          <a:xfrm>
            <a:off x="6288688" y="339304"/>
            <a:ext cx="2536800" cy="313200"/>
          </a:xfrm>
          <a:prstGeom prst="roundRect">
            <a:avLst>
              <a:gd fmla="val 23345" name="adj"/>
            </a:avLst>
          </a:prstGeom>
          <a:solidFill>
            <a:schemeClr val="lt2"/>
          </a:solidFill>
          <a:ln>
            <a:noFill/>
          </a:ln>
        </p:spPr>
        <p:txBody>
          <a:bodyPr anchorCtr="0" anchor="ctr" bIns="43925" lIns="73200" spcFirstLastPara="1" rIns="73200" wrap="square" tIns="73200">
            <a:noAutofit/>
          </a:bodyPr>
          <a:lstStyle/>
          <a:p>
            <a:pPr indent="0" lvl="0" marL="0" rtl="0" algn="ctr">
              <a:lnSpc>
                <a:spcPct val="115000"/>
              </a:lnSpc>
              <a:spcBef>
                <a:spcPts val="0"/>
              </a:spcBef>
              <a:spcAft>
                <a:spcPts val="0"/>
              </a:spcAft>
              <a:buNone/>
            </a:pPr>
            <a:r>
              <a:rPr lang="en" sz="1174">
                <a:solidFill>
                  <a:schemeClr val="accent2"/>
                </a:solidFill>
                <a:latin typeface="Poppins SemiBold"/>
                <a:ea typeface="Poppins SemiBold"/>
                <a:cs typeface="Poppins SemiBold"/>
                <a:sym typeface="Poppins SemiBold"/>
              </a:rPr>
              <a:t>LAB EXERCISE OUTCOME</a:t>
            </a:r>
            <a:endParaRPr sz="1174">
              <a:solidFill>
                <a:schemeClr val="accent2"/>
              </a:solidFill>
              <a:latin typeface="Poppins SemiBold"/>
              <a:ea typeface="Poppins SemiBold"/>
              <a:cs typeface="Poppins SemiBold"/>
              <a:sym typeface="Poppins SemiBold"/>
            </a:endParaRPr>
          </a:p>
        </p:txBody>
      </p:sp>
      <p:sp>
        <p:nvSpPr>
          <p:cNvPr id="1573" name="Google Shape;1573;p273"/>
          <p:cNvSpPr/>
          <p:nvPr/>
        </p:nvSpPr>
        <p:spPr>
          <a:xfrm>
            <a:off x="2571953" y="5088200"/>
            <a:ext cx="6394800" cy="456300"/>
          </a:xfrm>
          <a:prstGeom prst="rect">
            <a:avLst/>
          </a:prstGeom>
          <a:solidFill>
            <a:srgbClr val="000000"/>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cxnSp>
        <p:nvCxnSpPr>
          <p:cNvPr id="1574" name="Google Shape;1574;p273"/>
          <p:cNvCxnSpPr/>
          <p:nvPr/>
        </p:nvCxnSpPr>
        <p:spPr>
          <a:xfrm>
            <a:off x="2551417" y="175008"/>
            <a:ext cx="0" cy="5383500"/>
          </a:xfrm>
          <a:prstGeom prst="straightConnector1">
            <a:avLst/>
          </a:prstGeom>
          <a:noFill/>
          <a:ln cap="flat" cmpd="sng" w="20325">
            <a:solidFill>
              <a:schemeClr val="lt1"/>
            </a:solidFill>
            <a:prstDash val="solid"/>
            <a:round/>
            <a:headEnd len="med" w="med" type="none"/>
            <a:tailEnd len="med" w="med" type="none"/>
          </a:ln>
        </p:spPr>
      </p:cxnSp>
      <p:pic>
        <p:nvPicPr>
          <p:cNvPr id="1575" name="Google Shape;1575;p273"/>
          <p:cNvPicPr preferRelativeResize="0"/>
          <p:nvPr/>
        </p:nvPicPr>
        <p:blipFill>
          <a:blip r:embed="rId3">
            <a:alphaModFix/>
          </a:blip>
          <a:stretch>
            <a:fillRect/>
          </a:stretch>
        </p:blipFill>
        <p:spPr>
          <a:xfrm>
            <a:off x="3534276" y="1097500"/>
            <a:ext cx="4465853" cy="2930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9" name="Shape 1579"/>
        <p:cNvGrpSpPr/>
        <p:nvPr/>
      </p:nvGrpSpPr>
      <p:grpSpPr>
        <a:xfrm>
          <a:off x="0" y="0"/>
          <a:ext cx="0" cy="0"/>
          <a:chOff x="0" y="0"/>
          <a:chExt cx="0" cy="0"/>
        </a:xfrm>
      </p:grpSpPr>
      <p:sp>
        <p:nvSpPr>
          <p:cNvPr id="1580" name="Google Shape;1580;p274"/>
          <p:cNvSpPr txBox="1"/>
          <p:nvPr>
            <p:ph idx="4294967295" type="body"/>
          </p:nvPr>
        </p:nvSpPr>
        <p:spPr>
          <a:xfrm>
            <a:off x="4572000" y="457200"/>
            <a:ext cx="4114800" cy="480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200000"/>
              </a:lnSpc>
              <a:spcBef>
                <a:spcPts val="0"/>
              </a:spcBef>
              <a:spcAft>
                <a:spcPts val="0"/>
              </a:spcAft>
              <a:buNone/>
            </a:pPr>
            <a:r>
              <a:rPr lang="en">
                <a:solidFill>
                  <a:schemeClr val="lt1"/>
                </a:solidFill>
                <a:latin typeface="Poppins SemiBold"/>
                <a:ea typeface="Poppins SemiBold"/>
                <a:cs typeface="Poppins SemiBold"/>
                <a:sym typeface="Poppins SemiBold"/>
              </a:rPr>
              <a:t>Steps to follow</a:t>
            </a:r>
            <a:endParaRPr>
              <a:solidFill>
                <a:schemeClr val="lt1"/>
              </a:solidFill>
            </a:endParaRPr>
          </a:p>
          <a:p>
            <a:pPr indent="-285750" lvl="0" marL="457200" rtl="0" algn="l">
              <a:spcBef>
                <a:spcPts val="1000"/>
              </a:spcBef>
              <a:spcAft>
                <a:spcPts val="0"/>
              </a:spcAft>
              <a:buClr>
                <a:schemeClr val="lt1"/>
              </a:buClr>
              <a:buSzPts val="900"/>
              <a:buFont typeface="Poppins SemiBold"/>
              <a:buAutoNum type="arabicPeriod"/>
            </a:pPr>
            <a:r>
              <a:rPr lang="en" sz="1000">
                <a:solidFill>
                  <a:schemeClr val="lt1"/>
                </a:solidFill>
              </a:rPr>
              <a:t> </a:t>
            </a:r>
            <a:r>
              <a:rPr lang="en" sz="1000">
                <a:solidFill>
                  <a:schemeClr val="lt1"/>
                </a:solidFill>
              </a:rPr>
              <a:t>Open 🔗 </a:t>
            </a:r>
            <a:r>
              <a:rPr b="1" lang="en" sz="1000" u="sng">
                <a:solidFill>
                  <a:schemeClr val="accent4"/>
                </a:solidFill>
                <a:hlinkClick r:id="rId3">
                  <a:extLst>
                    <a:ext uri="{A12FA001-AC4F-418D-AE19-62706E023703}">
                      <ahyp:hlinkClr val="tx"/>
                    </a:ext>
                  </a:extLst>
                </a:hlinkClick>
              </a:rPr>
              <a:t>Lovable</a:t>
            </a:r>
            <a:r>
              <a:rPr b="1" lang="en" sz="1000">
                <a:solidFill>
                  <a:schemeClr val="accent4"/>
                </a:solidFill>
              </a:rPr>
              <a:t> </a:t>
            </a:r>
            <a:r>
              <a:rPr lang="en" sz="1000">
                <a:solidFill>
                  <a:schemeClr val="lt1"/>
                </a:solidFill>
              </a:rPr>
              <a:t>and the hands-on lab guide linked below. </a:t>
            </a:r>
            <a:endParaRPr sz="1000">
              <a:solidFill>
                <a:schemeClr val="lt1"/>
              </a:solidFill>
            </a:endParaRPr>
          </a:p>
          <a:p>
            <a:pPr indent="-285750" lvl="0" marL="457200" rtl="0" algn="l">
              <a:spcBef>
                <a:spcPts val="1000"/>
              </a:spcBef>
              <a:spcAft>
                <a:spcPts val="0"/>
              </a:spcAft>
              <a:buClr>
                <a:schemeClr val="lt1"/>
              </a:buClr>
              <a:buSzPts val="900"/>
              <a:buFont typeface="Poppins SemiBold"/>
              <a:buAutoNum type="arabicPeriod"/>
            </a:pPr>
            <a:r>
              <a:rPr lang="en" sz="1000">
                <a:solidFill>
                  <a:schemeClr val="lt1"/>
                </a:solidFill>
              </a:rPr>
              <a:t>In your group, select </a:t>
            </a:r>
            <a:r>
              <a:rPr lang="en" sz="1000" u="sng">
                <a:solidFill>
                  <a:schemeClr val="lt1"/>
                </a:solidFill>
              </a:rPr>
              <a:t>one</a:t>
            </a:r>
            <a:r>
              <a:rPr b="1" lang="en" sz="1000" u="sng">
                <a:solidFill>
                  <a:schemeClr val="lt1"/>
                </a:solidFill>
              </a:rPr>
              <a:t> member’s</a:t>
            </a:r>
            <a:r>
              <a:rPr lang="en" sz="1000">
                <a:solidFill>
                  <a:schemeClr val="lt1"/>
                </a:solidFill>
              </a:rPr>
              <a:t> baseline prototype from the first lab. </a:t>
            </a:r>
            <a:endParaRPr sz="1000">
              <a:solidFill>
                <a:schemeClr val="lt1"/>
              </a:solidFill>
            </a:endParaRPr>
          </a:p>
          <a:p>
            <a:pPr indent="-285750" lvl="0" marL="457200" rtl="0" algn="l">
              <a:spcBef>
                <a:spcPts val="1000"/>
              </a:spcBef>
              <a:spcAft>
                <a:spcPts val="0"/>
              </a:spcAft>
              <a:buClr>
                <a:schemeClr val="lt1"/>
              </a:buClr>
              <a:buSzPts val="900"/>
              <a:buFont typeface="Poppins SemiBold"/>
              <a:buAutoNum type="arabicPeriod"/>
            </a:pPr>
            <a:r>
              <a:rPr lang="en" sz="1000">
                <a:solidFill>
                  <a:schemeClr val="lt1"/>
                </a:solidFill>
              </a:rPr>
              <a:t>Use FUDI to identify </a:t>
            </a:r>
            <a:r>
              <a:rPr lang="en" sz="1000">
                <a:solidFill>
                  <a:schemeClr val="lt1"/>
                </a:solidFill>
              </a:rPr>
              <a:t>specific</a:t>
            </a:r>
            <a:r>
              <a:rPr lang="en" sz="1000">
                <a:solidFill>
                  <a:schemeClr val="lt1"/>
                </a:solidFill>
              </a:rPr>
              <a:t> gaps in </a:t>
            </a:r>
            <a:r>
              <a:rPr lang="en" sz="1000">
                <a:solidFill>
                  <a:schemeClr val="lt1"/>
                </a:solidFill>
              </a:rPr>
              <a:t>functionality</a:t>
            </a:r>
            <a:r>
              <a:rPr lang="en" sz="1000">
                <a:solidFill>
                  <a:schemeClr val="lt1"/>
                </a:solidFill>
              </a:rPr>
              <a:t>, user flow, design, or </a:t>
            </a:r>
            <a:r>
              <a:rPr lang="en" sz="1000">
                <a:solidFill>
                  <a:schemeClr val="lt1"/>
                </a:solidFill>
              </a:rPr>
              <a:t>interaction</a:t>
            </a:r>
            <a:r>
              <a:rPr lang="en" sz="1000">
                <a:solidFill>
                  <a:schemeClr val="lt1"/>
                </a:solidFill>
              </a:rPr>
              <a:t> you need to fix,</a:t>
            </a:r>
            <a:endParaRPr sz="1000">
              <a:solidFill>
                <a:schemeClr val="lt1"/>
              </a:solidFill>
            </a:endParaRPr>
          </a:p>
          <a:p>
            <a:pPr indent="-285750" lvl="0" marL="457200" rtl="0" algn="l">
              <a:spcBef>
                <a:spcPts val="1000"/>
              </a:spcBef>
              <a:spcAft>
                <a:spcPts val="0"/>
              </a:spcAft>
              <a:buClr>
                <a:schemeClr val="lt1"/>
              </a:buClr>
              <a:buSzPts val="900"/>
              <a:buFont typeface="Poppins SemiBold"/>
              <a:buAutoNum type="arabicPeriod"/>
            </a:pPr>
            <a:r>
              <a:rPr lang="en" sz="1000">
                <a:solidFill>
                  <a:schemeClr val="lt1"/>
                </a:solidFill>
              </a:rPr>
              <a:t>Start your first </a:t>
            </a:r>
            <a:r>
              <a:rPr lang="en" sz="1000">
                <a:solidFill>
                  <a:schemeClr val="lt1"/>
                </a:solidFill>
              </a:rPr>
              <a:t>iteration</a:t>
            </a:r>
            <a:r>
              <a:rPr lang="en" sz="1000">
                <a:solidFill>
                  <a:schemeClr val="lt1"/>
                </a:solidFill>
              </a:rPr>
              <a:t> by using a Strategic prompting technique to refine the logic or  user flow gaps.</a:t>
            </a:r>
            <a:endParaRPr sz="1000">
              <a:solidFill>
                <a:schemeClr val="lt1"/>
              </a:solidFill>
            </a:endParaRPr>
          </a:p>
          <a:p>
            <a:pPr indent="-285750" lvl="0" marL="457200" rtl="0" algn="l">
              <a:spcBef>
                <a:spcPts val="1000"/>
              </a:spcBef>
              <a:spcAft>
                <a:spcPts val="0"/>
              </a:spcAft>
              <a:buClr>
                <a:schemeClr val="lt1"/>
              </a:buClr>
              <a:buSzPts val="900"/>
              <a:buFont typeface="Poppins SemiBold"/>
              <a:buAutoNum type="arabicPeriod"/>
            </a:pPr>
            <a:r>
              <a:rPr lang="en" sz="1000">
                <a:solidFill>
                  <a:schemeClr val="lt1"/>
                </a:solidFill>
              </a:rPr>
              <a:t>Repeat the process and choose cutting-edge technique to refine your design or </a:t>
            </a:r>
            <a:r>
              <a:rPr lang="en" sz="1000">
                <a:solidFill>
                  <a:schemeClr val="lt1"/>
                </a:solidFill>
              </a:rPr>
              <a:t>interaction</a:t>
            </a:r>
            <a:r>
              <a:rPr lang="en" sz="1000">
                <a:solidFill>
                  <a:schemeClr val="lt1"/>
                </a:solidFill>
              </a:rPr>
              <a:t> elements. </a:t>
            </a:r>
            <a:endParaRPr sz="1000">
              <a:solidFill>
                <a:schemeClr val="lt1"/>
              </a:solidFill>
            </a:endParaRPr>
          </a:p>
          <a:p>
            <a:pPr indent="-285750" lvl="0" marL="457200" rtl="0" algn="l">
              <a:spcBef>
                <a:spcPts val="1000"/>
              </a:spcBef>
              <a:spcAft>
                <a:spcPts val="1000"/>
              </a:spcAft>
              <a:buClr>
                <a:schemeClr val="lt1"/>
              </a:buClr>
              <a:buSzPts val="900"/>
              <a:buFont typeface="Poppins SemiBold"/>
              <a:buAutoNum type="arabicPeriod"/>
            </a:pPr>
            <a:r>
              <a:rPr lang="en" sz="1000">
                <a:solidFill>
                  <a:schemeClr val="lt1"/>
                </a:solidFill>
              </a:rPr>
              <a:t>Write down notes, take screenshots of each refinement and compare the outputs</a:t>
            </a:r>
            <a:r>
              <a:rPr lang="en" sz="1000">
                <a:solidFill>
                  <a:schemeClr val="lt1"/>
                </a:solidFill>
              </a:rPr>
              <a:t>.</a:t>
            </a:r>
            <a:br>
              <a:rPr lang="en" sz="1000">
                <a:solidFill>
                  <a:schemeClr val="lt1"/>
                </a:solidFill>
              </a:rPr>
            </a:br>
            <a:br>
              <a:rPr lang="en" sz="1000">
                <a:solidFill>
                  <a:schemeClr val="lt1"/>
                </a:solidFill>
              </a:rPr>
            </a:br>
            <a:endParaRPr sz="1000">
              <a:solidFill>
                <a:schemeClr val="lt1"/>
              </a:solidFill>
            </a:endParaRPr>
          </a:p>
        </p:txBody>
      </p:sp>
      <p:sp>
        <p:nvSpPr>
          <p:cNvPr id="1581" name="Google Shape;1581;p274"/>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Breakout Group Exercise</a:t>
            </a:r>
            <a:endParaRPr sz="1600">
              <a:solidFill>
                <a:srgbClr val="60A5FA"/>
              </a:solidFill>
              <a:latin typeface="Poppins SemiBold"/>
              <a:ea typeface="Poppins SemiBold"/>
              <a:cs typeface="Poppins SemiBold"/>
              <a:sym typeface="Poppins SemiBold"/>
            </a:endParaRPr>
          </a:p>
        </p:txBody>
      </p:sp>
      <p:sp>
        <p:nvSpPr>
          <p:cNvPr id="1582" name="Google Shape;1582;p274"/>
          <p:cNvSpPr txBox="1"/>
          <p:nvPr/>
        </p:nvSpPr>
        <p:spPr>
          <a:xfrm>
            <a:off x="457200" y="964528"/>
            <a:ext cx="3661500" cy="969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100">
                <a:solidFill>
                  <a:schemeClr val="lt1"/>
                </a:solidFill>
                <a:latin typeface="Poppins Medium"/>
                <a:ea typeface="Poppins Medium"/>
                <a:cs typeface="Poppins Medium"/>
                <a:sym typeface="Poppins Medium"/>
              </a:rPr>
              <a:t>Refine Your Prototype with Advanced Prompting Techniques</a:t>
            </a:r>
            <a:endParaRPr sz="2100">
              <a:solidFill>
                <a:schemeClr val="lt1"/>
              </a:solidFill>
              <a:latin typeface="Poppins Medium"/>
              <a:ea typeface="Poppins Medium"/>
              <a:cs typeface="Poppins Medium"/>
              <a:sym typeface="Poppins Medium"/>
            </a:endParaRPr>
          </a:p>
        </p:txBody>
      </p:sp>
      <p:sp>
        <p:nvSpPr>
          <p:cNvPr id="1583" name="Google Shape;1583;p274"/>
          <p:cNvSpPr txBox="1"/>
          <p:nvPr/>
        </p:nvSpPr>
        <p:spPr>
          <a:xfrm>
            <a:off x="457200" y="2128225"/>
            <a:ext cx="3567900" cy="8220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sz="1200">
                <a:solidFill>
                  <a:schemeClr val="lt2"/>
                </a:solidFill>
                <a:latin typeface="Poppins SemiBold"/>
                <a:ea typeface="Poppins SemiBold"/>
                <a:cs typeface="Poppins SemiBold"/>
                <a:sym typeface="Poppins SemiBold"/>
              </a:rPr>
              <a:t>In this hands-on lab, </a:t>
            </a:r>
            <a:r>
              <a:rPr lang="en" sz="1200">
                <a:solidFill>
                  <a:schemeClr val="lt2"/>
                </a:solidFill>
                <a:latin typeface="Poppins SemiBold"/>
                <a:ea typeface="Poppins SemiBold"/>
                <a:cs typeface="Poppins SemiBold"/>
                <a:sym typeface="Poppins SemiBold"/>
              </a:rPr>
              <a:t>you’ll take your generic baseline prototype and evolve it into a more robust version of your final project using the advanced techniques you just learned.</a:t>
            </a:r>
            <a:endParaRPr sz="1200">
              <a:solidFill>
                <a:schemeClr val="lt2"/>
              </a:solidFill>
              <a:latin typeface="Poppins SemiBold"/>
              <a:ea typeface="Poppins SemiBold"/>
              <a:cs typeface="Poppins SemiBold"/>
              <a:sym typeface="Poppins SemiBold"/>
            </a:endParaRPr>
          </a:p>
        </p:txBody>
      </p:sp>
      <p:sp>
        <p:nvSpPr>
          <p:cNvPr id="1584" name="Google Shape;1584;p274"/>
          <p:cNvSpPr txBox="1"/>
          <p:nvPr/>
        </p:nvSpPr>
        <p:spPr>
          <a:xfrm>
            <a:off x="411250" y="3117308"/>
            <a:ext cx="3661500" cy="21405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chemeClr val="accent3"/>
              </a:buClr>
              <a:buSzPts val="1200"/>
              <a:buFont typeface="Lato"/>
              <a:buChar char="→"/>
            </a:pPr>
            <a:r>
              <a:rPr lang="en" sz="1200">
                <a:solidFill>
                  <a:schemeClr val="lt2"/>
                </a:solidFill>
                <a:latin typeface="Lato"/>
                <a:ea typeface="Lato"/>
                <a:cs typeface="Lato"/>
                <a:sym typeface="Lato"/>
              </a:rPr>
              <a:t>Your goal </a:t>
            </a:r>
            <a:r>
              <a:rPr lang="en" sz="1200">
                <a:solidFill>
                  <a:schemeClr val="lt2"/>
                </a:solidFill>
                <a:latin typeface="Lato"/>
                <a:ea typeface="Lato"/>
                <a:cs typeface="Lato"/>
                <a:sym typeface="Lato"/>
              </a:rPr>
              <a:t>is to diagnose the gaps in a "V1" screen and construct a single, strategic prompt to elevate its fidelity and logic.</a:t>
            </a:r>
            <a:endParaRPr sz="1200">
              <a:solidFill>
                <a:schemeClr val="lt2"/>
              </a:solidFill>
              <a:latin typeface="Lato"/>
              <a:ea typeface="Lato"/>
              <a:cs typeface="Lato"/>
              <a:sym typeface="Lato"/>
            </a:endParaRPr>
          </a:p>
          <a:p>
            <a:pPr indent="-304800" lvl="0" marL="457200" rtl="0" algn="l">
              <a:lnSpc>
                <a:spcPct val="115000"/>
              </a:lnSpc>
              <a:spcBef>
                <a:spcPts val="1000"/>
              </a:spcBef>
              <a:spcAft>
                <a:spcPts val="0"/>
              </a:spcAft>
              <a:buClr>
                <a:schemeClr val="accent3"/>
              </a:buClr>
              <a:buSzPts val="1200"/>
              <a:buFont typeface="Lato"/>
              <a:buChar char="→"/>
            </a:pPr>
            <a:r>
              <a:rPr lang="en" sz="1200">
                <a:solidFill>
                  <a:schemeClr val="lt2"/>
                </a:solidFill>
                <a:latin typeface="Lato"/>
                <a:ea typeface="Lato"/>
                <a:cs typeface="Lato"/>
                <a:sym typeface="Lato"/>
              </a:rPr>
              <a:t>Keep in mind: </a:t>
            </a:r>
            <a:r>
              <a:rPr lang="en" sz="1200">
                <a:solidFill>
                  <a:schemeClr val="lt2"/>
                </a:solidFill>
                <a:latin typeface="Lato"/>
                <a:ea typeface="Lato"/>
                <a:cs typeface="Lato"/>
                <a:sym typeface="Lato"/>
              </a:rPr>
              <a:t>You are focusing only on the Goal Setting Screen. The objective is to see the evolution of fidelity with each technique, not to build the whole app.</a:t>
            </a:r>
            <a:endParaRPr sz="1200">
              <a:solidFill>
                <a:schemeClr val="lt2"/>
              </a:solidFill>
              <a:latin typeface="Lato"/>
              <a:ea typeface="Lato"/>
              <a:cs typeface="Lato"/>
              <a:sym typeface="Lato"/>
            </a:endParaRPr>
          </a:p>
          <a:p>
            <a:pPr indent="0" lvl="0" marL="0" rtl="0" algn="l">
              <a:lnSpc>
                <a:spcPct val="115000"/>
              </a:lnSpc>
              <a:spcBef>
                <a:spcPts val="1000"/>
              </a:spcBef>
              <a:spcAft>
                <a:spcPts val="0"/>
              </a:spcAft>
              <a:buNone/>
            </a:pPr>
            <a:br>
              <a:rPr b="1" lang="en" sz="1200">
                <a:solidFill>
                  <a:schemeClr val="lt2"/>
                </a:solidFill>
                <a:latin typeface="Lato"/>
                <a:ea typeface="Lato"/>
                <a:cs typeface="Lato"/>
                <a:sym typeface="Lato"/>
              </a:rPr>
            </a:br>
            <a:endParaRPr b="1" sz="1200">
              <a:solidFill>
                <a:schemeClr val="lt2"/>
              </a:solidFill>
              <a:latin typeface="Lato"/>
              <a:ea typeface="Lato"/>
              <a:cs typeface="Lato"/>
              <a:sym typeface="Lato"/>
            </a:endParaRPr>
          </a:p>
        </p:txBody>
      </p:sp>
      <p:sp>
        <p:nvSpPr>
          <p:cNvPr id="1585" name="Google Shape;1585;p274"/>
          <p:cNvSpPr/>
          <p:nvPr/>
        </p:nvSpPr>
        <p:spPr>
          <a:xfrm>
            <a:off x="4850800" y="765575"/>
            <a:ext cx="13386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INSTRUCTIONS</a:t>
            </a:r>
            <a:endParaRPr sz="1100">
              <a:solidFill>
                <a:srgbClr val="FFFFFF"/>
              </a:solidFill>
              <a:latin typeface="Poppins SemiBold"/>
              <a:ea typeface="Poppins SemiBold"/>
              <a:cs typeface="Poppins SemiBold"/>
              <a:sym typeface="Poppins SemiBold"/>
            </a:endParaRPr>
          </a:p>
        </p:txBody>
      </p:sp>
      <p:grpSp>
        <p:nvGrpSpPr>
          <p:cNvPr id="1586" name="Google Shape;1586;p274"/>
          <p:cNvGrpSpPr/>
          <p:nvPr/>
        </p:nvGrpSpPr>
        <p:grpSpPr>
          <a:xfrm>
            <a:off x="7250711" y="758362"/>
            <a:ext cx="1157276" cy="307747"/>
            <a:chOff x="4859149" y="597592"/>
            <a:chExt cx="1157276" cy="276975"/>
          </a:xfrm>
        </p:grpSpPr>
        <p:sp>
          <p:nvSpPr>
            <p:cNvPr id="1587" name="Google Shape;1587;p274"/>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20 minutes </a:t>
              </a:r>
              <a:endParaRPr sz="1200">
                <a:solidFill>
                  <a:schemeClr val="lt1"/>
                </a:solidFill>
                <a:latin typeface="Lato"/>
                <a:ea typeface="Lato"/>
                <a:cs typeface="Lato"/>
                <a:sym typeface="Lato"/>
              </a:endParaRPr>
            </a:p>
          </p:txBody>
        </p:sp>
        <p:pic>
          <p:nvPicPr>
            <p:cNvPr id="1588" name="Google Shape;1588;p274"/>
            <p:cNvPicPr preferRelativeResize="0"/>
            <p:nvPr/>
          </p:nvPicPr>
          <p:blipFill rotWithShape="1">
            <a:blip r:embed="rId4">
              <a:alphaModFix/>
            </a:blip>
            <a:srcRect b="-9876" l="0" r="0" t="-1222"/>
            <a:stretch/>
          </p:blipFill>
          <p:spPr>
            <a:xfrm>
              <a:off x="4859149" y="597592"/>
              <a:ext cx="277007" cy="276975"/>
            </a:xfrm>
            <a:prstGeom prst="rect">
              <a:avLst/>
            </a:prstGeom>
            <a:noFill/>
            <a:ln>
              <a:noFill/>
            </a:ln>
          </p:spPr>
        </p:pic>
      </p:grpSp>
      <p:sp>
        <p:nvSpPr>
          <p:cNvPr id="1589" name="Google Shape;1589;p274"/>
          <p:cNvSpPr/>
          <p:nvPr/>
        </p:nvSpPr>
        <p:spPr>
          <a:xfrm>
            <a:off x="4572000" y="4797375"/>
            <a:ext cx="4114800" cy="4602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marR="0" rtl="0" algn="l">
              <a:lnSpc>
                <a:spcPct val="100000"/>
              </a:lnSpc>
              <a:spcBef>
                <a:spcPts val="0"/>
              </a:spcBef>
              <a:spcAft>
                <a:spcPts val="0"/>
              </a:spcAft>
              <a:buNone/>
            </a:pPr>
            <a:r>
              <a:rPr lang="en" sz="850">
                <a:solidFill>
                  <a:schemeClr val="lt2"/>
                </a:solidFill>
                <a:latin typeface="Poppins Medium"/>
                <a:ea typeface="Poppins Medium"/>
                <a:cs typeface="Poppins Medium"/>
                <a:sym typeface="Poppins Medium"/>
              </a:rPr>
              <a:t>✍️ Complete the hands-on lab using our guide </a:t>
            </a:r>
            <a:r>
              <a:rPr b="1" lang="en" sz="850" u="sng">
                <a:solidFill>
                  <a:schemeClr val="lt2"/>
                </a:solidFill>
                <a:latin typeface="Poppins"/>
                <a:ea typeface="Poppins"/>
                <a:cs typeface="Poppins"/>
                <a:sym typeface="Poppins"/>
                <a:hlinkClick r:id="rId5">
                  <a:extLst>
                    <a:ext uri="{A12FA001-AC4F-418D-AE19-62706E023703}">
                      <ahyp:hlinkClr val="tx"/>
                    </a:ext>
                  </a:extLst>
                </a:hlinkClick>
              </a:rPr>
              <a:t>here</a:t>
            </a:r>
            <a:endParaRPr b="1" sz="850">
              <a:solidFill>
                <a:schemeClr val="lt2"/>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5"/>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Discuss the following questions</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SemiBold"/>
              <a:buAutoNum type="arabicPeriod"/>
            </a:pPr>
            <a:r>
              <a:rPr lang="en" sz="1300"/>
              <a:t>Comparing your V2 and V3 outputs, which specific element of FUDI (Functionality, User Flow, Design, Interaction) saw the biggest improvement?</a:t>
            </a:r>
            <a:endParaRPr sz="1300"/>
          </a:p>
          <a:p>
            <a:pPr indent="-298450" lvl="0" marL="469900" rtl="0" algn="l">
              <a:spcBef>
                <a:spcPts val="1000"/>
              </a:spcBef>
              <a:spcAft>
                <a:spcPts val="1000"/>
              </a:spcAft>
              <a:buSzPts val="1100"/>
              <a:buFont typeface="Poppins SemiBold"/>
              <a:buAutoNum type="arabicPeriod"/>
            </a:pPr>
            <a:r>
              <a:rPr lang="en" sz="1300"/>
              <a:t>Think of a feature you are currently "stuck" on at work. Which advanced technique will you deploy tomorrow to unblock yourself—using Strategic logic to solve complexity, or Cutting-Edge critique to solve ambiguity?</a:t>
            </a:r>
            <a:endParaRPr sz="1300"/>
          </a:p>
        </p:txBody>
      </p:sp>
      <p:sp>
        <p:nvSpPr>
          <p:cNvPr id="1595" name="Google Shape;1595;p275"/>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1596" name="Google Shape;1596;p275"/>
          <p:cNvSpPr txBox="1"/>
          <p:nvPr/>
        </p:nvSpPr>
        <p:spPr>
          <a:xfrm>
            <a:off x="457200" y="926546"/>
            <a:ext cx="3661500" cy="738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000">
                <a:solidFill>
                  <a:srgbClr val="07182C"/>
                </a:solidFill>
                <a:latin typeface="Poppins Medium"/>
                <a:ea typeface="Poppins Medium"/>
                <a:cs typeface="Poppins Medium"/>
                <a:sym typeface="Poppins Medium"/>
              </a:rPr>
              <a:t>Advanced Prompting Debrief</a:t>
            </a:r>
            <a:endParaRPr sz="3000">
              <a:solidFill>
                <a:srgbClr val="07182C"/>
              </a:solidFill>
              <a:latin typeface="Poppins Medium"/>
              <a:ea typeface="Poppins Medium"/>
              <a:cs typeface="Poppins Medium"/>
              <a:sym typeface="Poppins Medium"/>
            </a:endParaRPr>
          </a:p>
        </p:txBody>
      </p:sp>
      <p:grpSp>
        <p:nvGrpSpPr>
          <p:cNvPr id="1597" name="Google Shape;1597;p275"/>
          <p:cNvGrpSpPr/>
          <p:nvPr/>
        </p:nvGrpSpPr>
        <p:grpSpPr>
          <a:xfrm>
            <a:off x="7250711" y="758362"/>
            <a:ext cx="1157276" cy="307747"/>
            <a:chOff x="4859149" y="597592"/>
            <a:chExt cx="1157276" cy="276975"/>
          </a:xfrm>
        </p:grpSpPr>
        <p:sp>
          <p:nvSpPr>
            <p:cNvPr id="1598" name="Google Shape;1598;p275"/>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5</a:t>
              </a:r>
              <a:r>
                <a:rPr lang="en" sz="1200">
                  <a:solidFill>
                    <a:schemeClr val="accent1"/>
                  </a:solidFill>
                  <a:latin typeface="Lato"/>
                  <a:ea typeface="Lato"/>
                  <a:cs typeface="Lato"/>
                  <a:sym typeface="Lato"/>
                </a:rPr>
                <a:t> minutes </a:t>
              </a:r>
              <a:endParaRPr sz="1200">
                <a:solidFill>
                  <a:schemeClr val="accent1"/>
                </a:solidFill>
                <a:latin typeface="Lato"/>
                <a:ea typeface="Lato"/>
                <a:cs typeface="Lato"/>
                <a:sym typeface="Lato"/>
              </a:endParaRPr>
            </a:p>
          </p:txBody>
        </p:sp>
        <p:pic>
          <p:nvPicPr>
            <p:cNvPr id="1599" name="Google Shape;1599;p275"/>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1600" name="Google Shape;1600;p275"/>
          <p:cNvSpPr txBox="1"/>
          <p:nvPr/>
        </p:nvSpPr>
        <p:spPr>
          <a:xfrm>
            <a:off x="457200" y="2332600"/>
            <a:ext cx="3661500" cy="397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sz="1200">
                <a:solidFill>
                  <a:srgbClr val="737373"/>
                </a:solidFill>
                <a:latin typeface="Poppins SemiBold"/>
                <a:ea typeface="Poppins SemiBold"/>
                <a:cs typeface="Poppins SemiBold"/>
                <a:sym typeface="Poppins SemiBold"/>
              </a:rPr>
              <a:t>Feel free to post your answers in the chat or unmute and share!</a:t>
            </a:r>
            <a:endParaRPr sz="1200">
              <a:solidFill>
                <a:srgbClr val="737373"/>
              </a:solidFill>
              <a:latin typeface="Poppins SemiBold"/>
              <a:ea typeface="Poppins SemiBold"/>
              <a:cs typeface="Poppins SemiBold"/>
              <a:sym typeface="Poppins SemiBold"/>
            </a:endParaRPr>
          </a:p>
        </p:txBody>
      </p:sp>
      <p:sp>
        <p:nvSpPr>
          <p:cNvPr id="1601" name="Google Shape;1601;p275"/>
          <p:cNvSpPr txBox="1"/>
          <p:nvPr/>
        </p:nvSpPr>
        <p:spPr>
          <a:xfrm>
            <a:off x="457200" y="2942209"/>
            <a:ext cx="3661500" cy="463200"/>
          </a:xfrm>
          <a:prstGeom prst="rect">
            <a:avLst/>
          </a:prstGeom>
          <a:noFill/>
          <a:ln>
            <a:noFill/>
          </a:ln>
        </p:spPr>
        <p:txBody>
          <a:bodyPr anchorCtr="0" anchor="t" bIns="0" lIns="0" spcFirstLastPara="1" rIns="0" wrap="square" tIns="0">
            <a:spAutoFit/>
          </a:bodyPr>
          <a:lstStyle/>
          <a:p>
            <a:pPr indent="-317500" lvl="0" marL="457200" rtl="0" algn="l">
              <a:lnSpc>
                <a:spcPct val="115000"/>
              </a:lnSpc>
              <a:spcBef>
                <a:spcPts val="1000"/>
              </a:spcBef>
              <a:spcAft>
                <a:spcPts val="0"/>
              </a:spcAft>
              <a:buClr>
                <a:srgbClr val="1241B0"/>
              </a:buClr>
              <a:buSzPts val="1400"/>
              <a:buFont typeface="Lato"/>
              <a:buChar char="→"/>
            </a:pPr>
            <a:r>
              <a:rPr lang="en">
                <a:solidFill>
                  <a:srgbClr val="737373"/>
                </a:solidFill>
                <a:latin typeface="Lato"/>
                <a:ea typeface="Lato"/>
                <a:cs typeface="Lato"/>
                <a:sym typeface="Lato"/>
              </a:rPr>
              <a:t>To reflect upon what you’ve learned today, discuss the following questions </a:t>
            </a:r>
            <a:endParaRPr>
              <a:solidFill>
                <a:srgbClr val="737373"/>
              </a:solidFill>
              <a:latin typeface="Lato"/>
              <a:ea typeface="Lato"/>
              <a:cs typeface="Lato"/>
              <a:sym typeface="Lato"/>
            </a:endParaRPr>
          </a:p>
        </p:txBody>
      </p:sp>
      <p:sp>
        <p:nvSpPr>
          <p:cNvPr id="1602" name="Google Shape;1602;p275"/>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4" name="Shape 1124"/>
        <p:cNvGrpSpPr/>
        <p:nvPr/>
      </p:nvGrpSpPr>
      <p:grpSpPr>
        <a:xfrm>
          <a:off x="0" y="0"/>
          <a:ext cx="0" cy="0"/>
          <a:chOff x="0" y="0"/>
          <a:chExt cx="0" cy="0"/>
        </a:xfrm>
      </p:grpSpPr>
      <p:sp>
        <p:nvSpPr>
          <p:cNvPr id="1125" name="Google Shape;1125;p249"/>
          <p:cNvSpPr/>
          <p:nvPr/>
        </p:nvSpPr>
        <p:spPr>
          <a:xfrm>
            <a:off x="457250"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Accelerate the Idea-to-Validation Cycle</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Shift from static specs to interactive prototypes that win alignment fast. Learn why AI prototyping is a critical PM skill reshaping the role, and experience firsthand how to turn ideas into prototypes in minutes.</a:t>
            </a:r>
            <a:endParaRPr sz="800">
              <a:solidFill>
                <a:schemeClr val="lt2"/>
              </a:solidFill>
              <a:latin typeface="Lato"/>
              <a:ea typeface="Lato"/>
              <a:cs typeface="Lato"/>
              <a:sym typeface="Lato"/>
            </a:endParaRPr>
          </a:p>
        </p:txBody>
      </p:sp>
      <p:sp>
        <p:nvSpPr>
          <p:cNvPr id="1126" name="Google Shape;1126;p249"/>
          <p:cNvSpPr/>
          <p:nvPr/>
        </p:nvSpPr>
        <p:spPr>
          <a:xfrm>
            <a:off x="55611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1</a:t>
            </a:r>
            <a:endParaRPr sz="900">
              <a:solidFill>
                <a:schemeClr val="lt1"/>
              </a:solidFill>
              <a:latin typeface="Poppins SemiBold"/>
              <a:ea typeface="Poppins SemiBold"/>
              <a:cs typeface="Poppins SemiBold"/>
              <a:sym typeface="Poppins SemiBold"/>
            </a:endParaRPr>
          </a:p>
        </p:txBody>
      </p:sp>
      <p:sp>
        <p:nvSpPr>
          <p:cNvPr id="1127" name="Google Shape;1127;p249"/>
          <p:cNvSpPr txBox="1"/>
          <p:nvPr>
            <p:ph idx="4294967295" type="title"/>
          </p:nvPr>
        </p:nvSpPr>
        <p:spPr>
          <a:xfrm>
            <a:off x="457199" y="458167"/>
            <a:ext cx="8229600" cy="369300"/>
          </a:xfrm>
          <a:prstGeom prst="rect">
            <a:avLst/>
          </a:prstGeom>
        </p:spPr>
        <p:txBody>
          <a:bodyPr anchorCtr="0" anchor="ctr" bIns="0" lIns="0" spcFirstLastPara="1" rIns="0" wrap="square" tIns="0">
            <a:spAutoFit/>
          </a:bodyPr>
          <a:lstStyle/>
          <a:p>
            <a:pPr indent="0" lvl="0" marL="0" marR="0" rtl="0" algn="l">
              <a:lnSpc>
                <a:spcPct val="80000"/>
              </a:lnSpc>
              <a:spcBef>
                <a:spcPts val="0"/>
              </a:spcBef>
              <a:spcAft>
                <a:spcPts val="0"/>
              </a:spcAft>
              <a:buNone/>
            </a:pPr>
            <a:r>
              <a:rPr lang="en">
                <a:solidFill>
                  <a:schemeClr val="lt1"/>
                </a:solidFill>
              </a:rPr>
              <a:t>AI Prototyping Certification Syllabus</a:t>
            </a:r>
            <a:endParaRPr>
              <a:solidFill>
                <a:schemeClr val="lt1"/>
              </a:solidFill>
            </a:endParaRPr>
          </a:p>
        </p:txBody>
      </p:sp>
      <p:sp>
        <p:nvSpPr>
          <p:cNvPr id="1128" name="Google Shape;1128;p249"/>
          <p:cNvSpPr/>
          <p:nvPr/>
        </p:nvSpPr>
        <p:spPr>
          <a:xfrm>
            <a:off x="6047400"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Define the Modern Specs for Prototype Development</a:t>
            </a:r>
            <a:endParaRPr sz="1100">
              <a:solidFill>
                <a:schemeClr val="lt1"/>
              </a:solidFill>
              <a:latin typeface="Poppins SemiBold"/>
              <a:ea typeface="Poppins SemiBold"/>
              <a:cs typeface="Poppins SemiBold"/>
              <a:sym typeface="Poppins SemiBold"/>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new approach to requirements with the one-page prototype spec. Learn to transform your prototype into a clear, actionable document that drives team alignment and accelerates development.</a:t>
            </a:r>
            <a:endParaRPr sz="800">
              <a:solidFill>
                <a:schemeClr val="lt2"/>
              </a:solidFill>
              <a:latin typeface="Lato"/>
              <a:ea typeface="Lato"/>
              <a:cs typeface="Lato"/>
              <a:sym typeface="Lato"/>
            </a:endParaRPr>
          </a:p>
        </p:txBody>
      </p:sp>
      <p:sp>
        <p:nvSpPr>
          <p:cNvPr id="1129" name="Google Shape;1129;p249"/>
          <p:cNvSpPr/>
          <p:nvPr/>
        </p:nvSpPr>
        <p:spPr>
          <a:xfrm>
            <a:off x="614626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3</a:t>
            </a:r>
            <a:endParaRPr sz="900">
              <a:solidFill>
                <a:schemeClr val="lt1"/>
              </a:solidFill>
              <a:latin typeface="Poppins SemiBold"/>
              <a:ea typeface="Poppins SemiBold"/>
              <a:cs typeface="Poppins SemiBold"/>
              <a:sym typeface="Poppins SemiBold"/>
            </a:endParaRPr>
          </a:p>
        </p:txBody>
      </p:sp>
      <p:sp>
        <p:nvSpPr>
          <p:cNvPr id="1130" name="Google Shape;1130;p249"/>
          <p:cNvSpPr/>
          <p:nvPr/>
        </p:nvSpPr>
        <p:spPr>
          <a:xfrm>
            <a:off x="3252325" y="1233750"/>
            <a:ext cx="2639400" cy="1896300"/>
          </a:xfrm>
          <a:prstGeom prst="roundRect">
            <a:avLst>
              <a:gd fmla="val 6684" name="adj"/>
            </a:avLst>
          </a:prstGeom>
          <a:solidFill>
            <a:srgbClr val="FFFFFF">
              <a:alpha val="20000"/>
            </a:srgbClr>
          </a:solidFill>
          <a:ln cap="flat" cmpd="sng" w="9525">
            <a:solidFill>
              <a:schemeClr val="lt1"/>
            </a:solidFill>
            <a:prstDash val="solid"/>
            <a:round/>
            <a:headEnd len="sm" w="sm" type="none"/>
            <a:tailEnd len="sm" w="sm" type="none"/>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Write </a:t>
            </a:r>
            <a:r>
              <a:rPr lang="en" sz="1100">
                <a:solidFill>
                  <a:schemeClr val="lt1"/>
                </a:solidFill>
                <a:latin typeface="Poppins SemiBold"/>
                <a:ea typeface="Poppins SemiBold"/>
                <a:cs typeface="Poppins SemiBold"/>
                <a:sym typeface="Poppins SemiBold"/>
              </a:rPr>
              <a:t>Advanced Prompts for High-Fidelity Prototypes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prompting as a core execution skill for the modern PM. Move beyond simple commands to learn the advanced, structured techniques that generate functional, high-fidelity results.</a:t>
            </a:r>
            <a:endParaRPr sz="800">
              <a:solidFill>
                <a:schemeClr val="lt2"/>
              </a:solidFill>
              <a:latin typeface="Lato"/>
              <a:ea typeface="Lato"/>
              <a:cs typeface="Lato"/>
              <a:sym typeface="Lato"/>
            </a:endParaRPr>
          </a:p>
        </p:txBody>
      </p:sp>
      <p:sp>
        <p:nvSpPr>
          <p:cNvPr id="1131" name="Google Shape;1131;p249"/>
          <p:cNvSpPr/>
          <p:nvPr/>
        </p:nvSpPr>
        <p:spPr>
          <a:xfrm>
            <a:off x="3351190"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2</a:t>
            </a:r>
            <a:endParaRPr sz="900">
              <a:solidFill>
                <a:schemeClr val="lt1"/>
              </a:solidFill>
              <a:latin typeface="Poppins SemiBold"/>
              <a:ea typeface="Poppins SemiBold"/>
              <a:cs typeface="Poppins SemiBold"/>
              <a:sym typeface="Poppins SemiBold"/>
            </a:endParaRPr>
          </a:p>
        </p:txBody>
      </p:sp>
      <p:sp>
        <p:nvSpPr>
          <p:cNvPr id="1132" name="Google Shape;1132;p249"/>
          <p:cNvSpPr/>
          <p:nvPr/>
        </p:nvSpPr>
        <p:spPr>
          <a:xfrm>
            <a:off x="457250"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Build, Iterate, and Debug Prototypes End-to-End</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Translate specs into working prototypes and test in real time. Use AI as a co-pilot to debug quickly, reduce risks, and ensure your builds are resilient, scalable, and ready to evolve.</a:t>
            </a:r>
            <a:endParaRPr sz="800">
              <a:solidFill>
                <a:schemeClr val="lt2"/>
              </a:solidFill>
              <a:latin typeface="Lato"/>
              <a:ea typeface="Lato"/>
              <a:cs typeface="Lato"/>
              <a:sym typeface="Lato"/>
            </a:endParaRPr>
          </a:p>
        </p:txBody>
      </p:sp>
      <p:sp>
        <p:nvSpPr>
          <p:cNvPr id="1133" name="Google Shape;1133;p249"/>
          <p:cNvSpPr/>
          <p:nvPr/>
        </p:nvSpPr>
        <p:spPr>
          <a:xfrm>
            <a:off x="55611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4</a:t>
            </a:r>
            <a:endParaRPr sz="900">
              <a:solidFill>
                <a:schemeClr val="lt1"/>
              </a:solidFill>
              <a:latin typeface="Poppins SemiBold"/>
              <a:ea typeface="Poppins SemiBold"/>
              <a:cs typeface="Poppins SemiBold"/>
              <a:sym typeface="Poppins SemiBold"/>
            </a:endParaRPr>
          </a:p>
        </p:txBody>
      </p:sp>
      <p:sp>
        <p:nvSpPr>
          <p:cNvPr id="1134" name="Google Shape;1134;p249"/>
          <p:cNvSpPr/>
          <p:nvPr/>
        </p:nvSpPr>
        <p:spPr>
          <a:xfrm>
            <a:off x="6047400"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Deploy and Scale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Into Production</a:t>
            </a:r>
            <a:endParaRPr sz="800">
              <a:solidFill>
                <a:schemeClr val="lt2"/>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fastest path from a working prototype to production. Learn to manage the final deployment and handoff, leveraging rapid iteration to save significant engineering time and cost.</a:t>
            </a:r>
            <a:endParaRPr sz="800">
              <a:solidFill>
                <a:schemeClr val="lt2"/>
              </a:solidFill>
              <a:latin typeface="Lato"/>
              <a:ea typeface="Lato"/>
              <a:cs typeface="Lato"/>
              <a:sym typeface="Lato"/>
            </a:endParaRPr>
          </a:p>
        </p:txBody>
      </p:sp>
      <p:sp>
        <p:nvSpPr>
          <p:cNvPr id="1135" name="Google Shape;1135;p249"/>
          <p:cNvSpPr/>
          <p:nvPr/>
        </p:nvSpPr>
        <p:spPr>
          <a:xfrm>
            <a:off x="614626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6</a:t>
            </a:r>
            <a:endParaRPr sz="900">
              <a:solidFill>
                <a:schemeClr val="lt1"/>
              </a:solidFill>
              <a:latin typeface="Poppins SemiBold"/>
              <a:ea typeface="Poppins SemiBold"/>
              <a:cs typeface="Poppins SemiBold"/>
              <a:sym typeface="Poppins SemiBold"/>
            </a:endParaRPr>
          </a:p>
        </p:txBody>
      </p:sp>
      <p:sp>
        <p:nvSpPr>
          <p:cNvPr id="1136" name="Google Shape;1136;p249"/>
          <p:cNvSpPr/>
          <p:nvPr/>
        </p:nvSpPr>
        <p:spPr>
          <a:xfrm>
            <a:off x="3252325"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Power Advanced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With API Integrations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Take your prototype to the next level by incorporating advanced, secure integrations. Learn the workflow design for connecting to live APIs while ensuring compliance, scalability, and stability.</a:t>
            </a:r>
            <a:endParaRPr sz="800">
              <a:solidFill>
                <a:schemeClr val="lt2"/>
              </a:solidFill>
              <a:latin typeface="Lato"/>
              <a:ea typeface="Lato"/>
              <a:cs typeface="Lato"/>
              <a:sym typeface="Lato"/>
            </a:endParaRPr>
          </a:p>
        </p:txBody>
      </p:sp>
      <p:sp>
        <p:nvSpPr>
          <p:cNvPr id="1137" name="Google Shape;1137;p249"/>
          <p:cNvSpPr/>
          <p:nvPr/>
        </p:nvSpPr>
        <p:spPr>
          <a:xfrm>
            <a:off x="3351190"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5</a:t>
            </a:r>
            <a:endParaRPr sz="900">
              <a:solidFill>
                <a:schemeClr val="lt1"/>
              </a:solidFill>
              <a:latin typeface="Poppins SemiBold"/>
              <a:ea typeface="Poppins SemiBold"/>
              <a:cs typeface="Poppins SemiBold"/>
              <a:sym typeface="Poppins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6" name="Shape 1606"/>
        <p:cNvGrpSpPr/>
        <p:nvPr/>
      </p:nvGrpSpPr>
      <p:grpSpPr>
        <a:xfrm>
          <a:off x="0" y="0"/>
          <a:ext cx="0" cy="0"/>
          <a:chOff x="0" y="0"/>
          <a:chExt cx="0" cy="0"/>
        </a:xfrm>
      </p:grpSpPr>
      <p:pic>
        <p:nvPicPr>
          <p:cNvPr id="1607" name="Google Shape;1607;p276" title="ThumbnailDoceboRise_03_Long.png"/>
          <p:cNvPicPr preferRelativeResize="0"/>
          <p:nvPr/>
        </p:nvPicPr>
        <p:blipFill rotWithShape="1">
          <a:blip r:embed="rId3">
            <a:alphaModFix amt="71000"/>
          </a:blip>
          <a:srcRect b="0" l="29773" r="24287" t="0"/>
          <a:stretch/>
        </p:blipFill>
        <p:spPr>
          <a:xfrm>
            <a:off x="1" y="0"/>
            <a:ext cx="9144003" cy="5715000"/>
          </a:xfrm>
          <a:prstGeom prst="rect">
            <a:avLst/>
          </a:prstGeom>
          <a:noFill/>
          <a:ln>
            <a:noFill/>
          </a:ln>
        </p:spPr>
      </p:pic>
      <p:sp>
        <p:nvSpPr>
          <p:cNvPr id="1608" name="Google Shape;1608;p276"/>
          <p:cNvSpPr/>
          <p:nvPr/>
        </p:nvSpPr>
        <p:spPr>
          <a:xfrm>
            <a:off x="2556050" y="2293812"/>
            <a:ext cx="1923000" cy="27960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09" name="Google Shape;1609;p276"/>
          <p:cNvSpPr txBox="1"/>
          <p:nvPr/>
        </p:nvSpPr>
        <p:spPr>
          <a:xfrm>
            <a:off x="457200" y="507990"/>
            <a:ext cx="8229600" cy="1077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500">
                <a:solidFill>
                  <a:schemeClr val="lt1"/>
                </a:solidFill>
                <a:latin typeface="Poppins Medium"/>
                <a:ea typeface="Poppins Medium"/>
                <a:cs typeface="Poppins Medium"/>
                <a:sym typeface="Poppins Medium"/>
              </a:rPr>
              <a:t>Three Common Prompting Traps</a:t>
            </a:r>
            <a:endParaRPr sz="3500">
              <a:solidFill>
                <a:schemeClr val="lt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3500">
              <a:solidFill>
                <a:srgbClr val="FFFFFF"/>
              </a:solidFill>
              <a:latin typeface="Poppins Medium"/>
              <a:ea typeface="Poppins Medium"/>
              <a:cs typeface="Poppins Medium"/>
              <a:sym typeface="Poppins Medium"/>
            </a:endParaRPr>
          </a:p>
        </p:txBody>
      </p:sp>
      <p:sp>
        <p:nvSpPr>
          <p:cNvPr id="1610" name="Google Shape;1610;p276"/>
          <p:cNvSpPr txBox="1"/>
          <p:nvPr/>
        </p:nvSpPr>
        <p:spPr>
          <a:xfrm>
            <a:off x="2687051" y="3474216"/>
            <a:ext cx="1620000" cy="1369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000">
                <a:solidFill>
                  <a:schemeClr val="accent2"/>
                </a:solidFill>
                <a:latin typeface="Lato"/>
                <a:ea typeface="Lato"/>
                <a:cs typeface="Lato"/>
                <a:sym typeface="Lato"/>
              </a:rPr>
              <a:t>Don't try to build the database, API, and UI in one massive prompt. </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rPr lang="en" sz="1000">
                <a:solidFill>
                  <a:schemeClr val="accent2"/>
                </a:solidFill>
                <a:latin typeface="Lato"/>
                <a:ea typeface="Lato"/>
                <a:cs typeface="Lato"/>
                <a:sym typeface="Lato"/>
              </a:rPr>
              <a:t>Use Prompt Chaining to build the "Bones" (Logic) first, then apply the "Skin" (Design) separately.</a:t>
            </a:r>
            <a:endParaRPr sz="1000">
              <a:solidFill>
                <a:schemeClr val="accent2"/>
              </a:solidFill>
              <a:latin typeface="Lato"/>
              <a:ea typeface="Lato"/>
              <a:cs typeface="Lato"/>
              <a:sym typeface="Lato"/>
            </a:endParaRPr>
          </a:p>
        </p:txBody>
      </p:sp>
      <p:sp>
        <p:nvSpPr>
          <p:cNvPr id="1611" name="Google Shape;1611;p276"/>
          <p:cNvSpPr txBox="1"/>
          <p:nvPr/>
        </p:nvSpPr>
        <p:spPr>
          <a:xfrm>
            <a:off x="2687057" y="2973529"/>
            <a:ext cx="1827300" cy="5880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The "Mega Prompt"</a:t>
            </a:r>
            <a:endParaRPr sz="1200">
              <a:solidFill>
                <a:schemeClr val="accent2"/>
              </a:solidFill>
              <a:latin typeface="Poppins Medium"/>
              <a:ea typeface="Poppins Medium"/>
              <a:cs typeface="Poppins Medium"/>
              <a:sym typeface="Poppins Medium"/>
            </a:endParaRPr>
          </a:p>
        </p:txBody>
      </p:sp>
      <p:cxnSp>
        <p:nvCxnSpPr>
          <p:cNvPr id="1612" name="Google Shape;1612;p276"/>
          <p:cNvCxnSpPr/>
          <p:nvPr/>
        </p:nvCxnSpPr>
        <p:spPr>
          <a:xfrm>
            <a:off x="2556062" y="5262047"/>
            <a:ext cx="1926300" cy="0"/>
          </a:xfrm>
          <a:prstGeom prst="straightConnector1">
            <a:avLst/>
          </a:prstGeom>
          <a:noFill/>
          <a:ln cap="flat" cmpd="sng" w="19050">
            <a:solidFill>
              <a:srgbClr val="1241B0"/>
            </a:solidFill>
            <a:prstDash val="solid"/>
            <a:round/>
            <a:headEnd len="med" w="med" type="none"/>
            <a:tailEnd len="med" w="med" type="none"/>
          </a:ln>
        </p:spPr>
      </p:cxnSp>
      <p:sp>
        <p:nvSpPr>
          <p:cNvPr id="1613" name="Google Shape;1613;p276"/>
          <p:cNvSpPr/>
          <p:nvPr/>
        </p:nvSpPr>
        <p:spPr>
          <a:xfrm>
            <a:off x="2690996" y="2443029"/>
            <a:ext cx="513600" cy="513600"/>
          </a:xfrm>
          <a:prstGeom prst="roundRect">
            <a:avLst>
              <a:gd fmla="val 16667" name="adj"/>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4" name="Google Shape;1614;p276"/>
          <p:cNvSpPr/>
          <p:nvPr/>
        </p:nvSpPr>
        <p:spPr>
          <a:xfrm>
            <a:off x="4624624" y="2293812"/>
            <a:ext cx="1923000" cy="27960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5" name="Google Shape;1615;p276"/>
          <p:cNvSpPr txBox="1"/>
          <p:nvPr/>
        </p:nvSpPr>
        <p:spPr>
          <a:xfrm>
            <a:off x="4755622" y="3474225"/>
            <a:ext cx="1537200" cy="1369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000">
                <a:solidFill>
                  <a:schemeClr val="accent2"/>
                </a:solidFill>
                <a:latin typeface="Lato"/>
                <a:ea typeface="Lato"/>
                <a:cs typeface="Lato"/>
                <a:sym typeface="Lato"/>
              </a:rPr>
              <a:t>Asking for a feature without defining the user state creates hollow shells. </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rPr lang="en" sz="1000">
                <a:solidFill>
                  <a:schemeClr val="accent2"/>
                </a:solidFill>
                <a:latin typeface="Lato"/>
                <a:ea typeface="Lato"/>
                <a:cs typeface="Lato"/>
                <a:sym typeface="Lato"/>
              </a:rPr>
              <a:t>Always use FUDI to define the Inputs (Functionality) and the Path (User Flow) before you hit enter.</a:t>
            </a:r>
            <a:endParaRPr sz="1000">
              <a:solidFill>
                <a:schemeClr val="accent2"/>
              </a:solidFill>
              <a:latin typeface="Lato"/>
              <a:ea typeface="Lato"/>
              <a:cs typeface="Lato"/>
              <a:sym typeface="Lato"/>
            </a:endParaRPr>
          </a:p>
        </p:txBody>
      </p:sp>
      <p:sp>
        <p:nvSpPr>
          <p:cNvPr id="1616" name="Google Shape;1616;p276"/>
          <p:cNvSpPr txBox="1"/>
          <p:nvPr/>
        </p:nvSpPr>
        <p:spPr>
          <a:xfrm>
            <a:off x="4755630" y="2973529"/>
            <a:ext cx="1827300" cy="5880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The “Vague” Request</a:t>
            </a:r>
            <a:endParaRPr sz="1200">
              <a:solidFill>
                <a:schemeClr val="accent2"/>
              </a:solidFill>
              <a:latin typeface="Poppins Medium"/>
              <a:ea typeface="Poppins Medium"/>
              <a:cs typeface="Poppins Medium"/>
              <a:sym typeface="Poppins Medium"/>
            </a:endParaRPr>
          </a:p>
        </p:txBody>
      </p:sp>
      <p:sp>
        <p:nvSpPr>
          <p:cNvPr id="1617" name="Google Shape;1617;p276"/>
          <p:cNvSpPr/>
          <p:nvPr/>
        </p:nvSpPr>
        <p:spPr>
          <a:xfrm>
            <a:off x="4759571" y="2443029"/>
            <a:ext cx="513600" cy="513600"/>
          </a:xfrm>
          <a:prstGeom prst="roundRect">
            <a:avLst>
              <a:gd fmla="val 16667" name="adj"/>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8" name="Google Shape;1618;p276"/>
          <p:cNvSpPr/>
          <p:nvPr/>
        </p:nvSpPr>
        <p:spPr>
          <a:xfrm>
            <a:off x="6728498" y="2293812"/>
            <a:ext cx="1923000" cy="27960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9" name="Google Shape;1619;p276"/>
          <p:cNvSpPr txBox="1"/>
          <p:nvPr/>
        </p:nvSpPr>
        <p:spPr>
          <a:xfrm>
            <a:off x="6859500" y="3474237"/>
            <a:ext cx="1679400" cy="1192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000">
                <a:solidFill>
                  <a:schemeClr val="accent2"/>
                </a:solidFill>
                <a:latin typeface="Lato"/>
                <a:ea typeface="Lato"/>
                <a:cs typeface="Lato"/>
                <a:sym typeface="Lato"/>
              </a:rPr>
              <a:t>Wasting credits on text-based pixel tweaks is inefficient. </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rPr lang="en" sz="1000">
                <a:solidFill>
                  <a:schemeClr val="accent2"/>
                </a:solidFill>
                <a:latin typeface="Lato"/>
                <a:ea typeface="Lato"/>
                <a:cs typeface="Lato"/>
                <a:sym typeface="Lato"/>
              </a:rPr>
              <a:t>Use Multimodal CoT to upload a screenshot of the exact style you want, forcing the AI to match it instantly.</a:t>
            </a:r>
            <a:endParaRPr sz="1000">
              <a:solidFill>
                <a:schemeClr val="accent2"/>
              </a:solidFill>
              <a:latin typeface="Lato"/>
              <a:ea typeface="Lato"/>
              <a:cs typeface="Lato"/>
              <a:sym typeface="Lato"/>
            </a:endParaRPr>
          </a:p>
        </p:txBody>
      </p:sp>
      <p:sp>
        <p:nvSpPr>
          <p:cNvPr id="1620" name="Google Shape;1620;p276"/>
          <p:cNvSpPr txBox="1"/>
          <p:nvPr/>
        </p:nvSpPr>
        <p:spPr>
          <a:xfrm>
            <a:off x="6859502" y="2973529"/>
            <a:ext cx="1827300" cy="5880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The “Micromanager”</a:t>
            </a:r>
            <a:endParaRPr sz="1200">
              <a:solidFill>
                <a:schemeClr val="accent2"/>
              </a:solidFill>
              <a:latin typeface="Poppins Medium"/>
              <a:ea typeface="Poppins Medium"/>
              <a:cs typeface="Poppins Medium"/>
              <a:sym typeface="Poppins Medium"/>
            </a:endParaRPr>
          </a:p>
        </p:txBody>
      </p:sp>
      <p:sp>
        <p:nvSpPr>
          <p:cNvPr id="1621" name="Google Shape;1621;p276"/>
          <p:cNvSpPr/>
          <p:nvPr/>
        </p:nvSpPr>
        <p:spPr>
          <a:xfrm>
            <a:off x="6863446" y="2443029"/>
            <a:ext cx="513600" cy="513600"/>
          </a:xfrm>
          <a:prstGeom prst="roundRect">
            <a:avLst>
              <a:gd fmla="val 16667" name="adj"/>
            </a:avLst>
          </a:prstGeom>
          <a:solidFill>
            <a:srgbClr val="1A2B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622" name="Google Shape;1622;p276" title="text.png"/>
          <p:cNvPicPr preferRelativeResize="0"/>
          <p:nvPr/>
        </p:nvPicPr>
        <p:blipFill rotWithShape="1">
          <a:blip r:embed="rId4">
            <a:alphaModFix/>
          </a:blip>
          <a:srcRect b="0" l="0" r="0" t="0"/>
          <a:stretch/>
        </p:blipFill>
        <p:spPr>
          <a:xfrm>
            <a:off x="2750850" y="2502879"/>
            <a:ext cx="393900" cy="393900"/>
          </a:xfrm>
          <a:prstGeom prst="rect">
            <a:avLst/>
          </a:prstGeom>
          <a:noFill/>
          <a:ln>
            <a:noFill/>
          </a:ln>
        </p:spPr>
      </p:pic>
      <p:pic>
        <p:nvPicPr>
          <p:cNvPr id="1623" name="Google Shape;1623;p276" title="question.png"/>
          <p:cNvPicPr preferRelativeResize="0"/>
          <p:nvPr/>
        </p:nvPicPr>
        <p:blipFill rotWithShape="1">
          <a:blip r:embed="rId5">
            <a:alphaModFix/>
          </a:blip>
          <a:srcRect b="0" l="0" r="0" t="0"/>
          <a:stretch/>
        </p:blipFill>
        <p:spPr>
          <a:xfrm>
            <a:off x="4819939" y="2501486"/>
            <a:ext cx="393900" cy="393900"/>
          </a:xfrm>
          <a:prstGeom prst="rect">
            <a:avLst/>
          </a:prstGeom>
          <a:noFill/>
          <a:ln>
            <a:noFill/>
          </a:ln>
        </p:spPr>
      </p:pic>
      <p:pic>
        <p:nvPicPr>
          <p:cNvPr id="1624" name="Google Shape;1624;p276" title="molecules.png"/>
          <p:cNvPicPr preferRelativeResize="0"/>
          <p:nvPr/>
        </p:nvPicPr>
        <p:blipFill rotWithShape="1">
          <a:blip r:embed="rId6">
            <a:alphaModFix/>
          </a:blip>
          <a:srcRect b="0" l="0" r="0" t="0"/>
          <a:stretch/>
        </p:blipFill>
        <p:spPr>
          <a:xfrm>
            <a:off x="6923300" y="2502879"/>
            <a:ext cx="393900" cy="393900"/>
          </a:xfrm>
          <a:prstGeom prst="rect">
            <a:avLst/>
          </a:prstGeom>
          <a:noFill/>
          <a:ln>
            <a:noFill/>
          </a:ln>
        </p:spPr>
      </p:pic>
      <p:cxnSp>
        <p:nvCxnSpPr>
          <p:cNvPr id="1625" name="Google Shape;1625;p276"/>
          <p:cNvCxnSpPr/>
          <p:nvPr/>
        </p:nvCxnSpPr>
        <p:spPr>
          <a:xfrm>
            <a:off x="4622987" y="5262047"/>
            <a:ext cx="1926300" cy="0"/>
          </a:xfrm>
          <a:prstGeom prst="straightConnector1">
            <a:avLst/>
          </a:prstGeom>
          <a:noFill/>
          <a:ln cap="flat" cmpd="sng" w="19050">
            <a:solidFill>
              <a:srgbClr val="1241B0"/>
            </a:solidFill>
            <a:prstDash val="solid"/>
            <a:round/>
            <a:headEnd len="med" w="med" type="none"/>
            <a:tailEnd len="med" w="med" type="none"/>
          </a:ln>
        </p:spPr>
      </p:cxnSp>
      <p:cxnSp>
        <p:nvCxnSpPr>
          <p:cNvPr id="1626" name="Google Shape;1626;p276"/>
          <p:cNvCxnSpPr/>
          <p:nvPr/>
        </p:nvCxnSpPr>
        <p:spPr>
          <a:xfrm>
            <a:off x="6736062" y="5262047"/>
            <a:ext cx="1926300" cy="0"/>
          </a:xfrm>
          <a:prstGeom prst="straightConnector1">
            <a:avLst/>
          </a:prstGeom>
          <a:noFill/>
          <a:ln cap="flat" cmpd="sng" w="19050">
            <a:solidFill>
              <a:srgbClr val="1241B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pic>
        <p:nvPicPr>
          <p:cNvPr id="1631" name="Google Shape;1631;p277" title="BG6.png"/>
          <p:cNvPicPr preferRelativeResize="0"/>
          <p:nvPr/>
        </p:nvPicPr>
        <p:blipFill>
          <a:blip r:embed="rId3">
            <a:alphaModFix/>
          </a:blip>
          <a:stretch>
            <a:fillRect/>
          </a:stretch>
        </p:blipFill>
        <p:spPr>
          <a:xfrm>
            <a:off x="0" y="-15"/>
            <a:ext cx="9144000" cy="5143530"/>
          </a:xfrm>
          <a:prstGeom prst="rect">
            <a:avLst/>
          </a:prstGeom>
          <a:noFill/>
          <a:ln>
            <a:noFill/>
          </a:ln>
        </p:spPr>
      </p:pic>
      <p:sp>
        <p:nvSpPr>
          <p:cNvPr id="1632" name="Google Shape;1632;p277"/>
          <p:cNvSpPr/>
          <p:nvPr/>
        </p:nvSpPr>
        <p:spPr>
          <a:xfrm>
            <a:off x="469550" y="1046400"/>
            <a:ext cx="7791900" cy="6141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3" name="Google Shape;1633;p277"/>
          <p:cNvSpPr/>
          <p:nvPr/>
        </p:nvSpPr>
        <p:spPr>
          <a:xfrm>
            <a:off x="469900" y="1803400"/>
            <a:ext cx="1054200" cy="331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4" name="Google Shape;1634;p277"/>
          <p:cNvSpPr/>
          <p:nvPr/>
        </p:nvSpPr>
        <p:spPr>
          <a:xfrm>
            <a:off x="4470400" y="1803400"/>
            <a:ext cx="1981200" cy="331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5" name="Google Shape;1635;p277"/>
          <p:cNvSpPr txBox="1"/>
          <p:nvPr>
            <p:ph idx="4294967295" type="title"/>
          </p:nvPr>
        </p:nvSpPr>
        <p:spPr>
          <a:xfrm>
            <a:off x="457200" y="469897"/>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The Black-Box to Glass-Box Shift</a:t>
            </a:r>
            <a:endParaRPr sz="3200"/>
          </a:p>
        </p:txBody>
      </p:sp>
      <p:sp>
        <p:nvSpPr>
          <p:cNvPr id="1636" name="Google Shape;1636;p277"/>
          <p:cNvSpPr txBox="1"/>
          <p:nvPr>
            <p:ph idx="2" type="title"/>
          </p:nvPr>
        </p:nvSpPr>
        <p:spPr>
          <a:xfrm>
            <a:off x="4599800" y="1652575"/>
            <a:ext cx="3661500" cy="61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The AI Prototyping PM</a:t>
            </a:r>
            <a:endParaRPr>
              <a:solidFill>
                <a:srgbClr val="FFFFFF"/>
              </a:solidFill>
            </a:endParaRPr>
          </a:p>
        </p:txBody>
      </p:sp>
      <p:sp>
        <p:nvSpPr>
          <p:cNvPr id="1637" name="Google Shape;1637;p277"/>
          <p:cNvSpPr txBox="1"/>
          <p:nvPr>
            <p:ph idx="2" type="title"/>
          </p:nvPr>
        </p:nvSpPr>
        <p:spPr>
          <a:xfrm>
            <a:off x="520700" y="1665275"/>
            <a:ext cx="3661500" cy="61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The Old PM</a:t>
            </a:r>
            <a:endParaRPr>
              <a:solidFill>
                <a:srgbClr val="FFFFFF"/>
              </a:solidFill>
            </a:endParaRPr>
          </a:p>
        </p:txBody>
      </p:sp>
      <p:sp>
        <p:nvSpPr>
          <p:cNvPr id="1638" name="Google Shape;1638;p277"/>
          <p:cNvSpPr txBox="1"/>
          <p:nvPr/>
        </p:nvSpPr>
        <p:spPr>
          <a:xfrm>
            <a:off x="1121350" y="1041100"/>
            <a:ext cx="7065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434343"/>
                </a:solidFill>
                <a:latin typeface="Lato"/>
                <a:ea typeface="Lato"/>
                <a:cs typeface="Lato"/>
                <a:sym typeface="Lato"/>
              </a:rPr>
              <a:t>You didn't just learn to write better prompts today. You </a:t>
            </a:r>
            <a:r>
              <a:rPr b="1" lang="en" sz="1300">
                <a:solidFill>
                  <a:srgbClr val="434343"/>
                </a:solidFill>
                <a:latin typeface="Lato"/>
                <a:ea typeface="Lato"/>
                <a:cs typeface="Lato"/>
                <a:sym typeface="Lato"/>
              </a:rPr>
              <a:t>learned to control the brain of the AI.</a:t>
            </a:r>
            <a:r>
              <a:rPr lang="en" sz="1300">
                <a:solidFill>
                  <a:srgbClr val="434343"/>
                </a:solidFill>
                <a:latin typeface="Lato"/>
                <a:ea typeface="Lato"/>
                <a:cs typeface="Lato"/>
                <a:sym typeface="Lato"/>
              </a:rPr>
              <a:t> You moved from "hoping for magic" to "architecting the output."</a:t>
            </a:r>
            <a:endParaRPr sz="1600">
              <a:solidFill>
                <a:srgbClr val="434343"/>
              </a:solidFill>
              <a:latin typeface="Lato"/>
              <a:ea typeface="Lato"/>
              <a:cs typeface="Lato"/>
              <a:sym typeface="Lato"/>
            </a:endParaRPr>
          </a:p>
        </p:txBody>
      </p:sp>
      <p:sp>
        <p:nvSpPr>
          <p:cNvPr id="1639" name="Google Shape;1639;p277"/>
          <p:cNvSpPr/>
          <p:nvPr/>
        </p:nvSpPr>
        <p:spPr>
          <a:xfrm>
            <a:off x="457200" y="24511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0" name="Google Shape;1640;p277"/>
          <p:cNvSpPr/>
          <p:nvPr/>
        </p:nvSpPr>
        <p:spPr>
          <a:xfrm>
            <a:off x="457200" y="32766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1" name="Google Shape;1641;p277"/>
          <p:cNvSpPr/>
          <p:nvPr/>
        </p:nvSpPr>
        <p:spPr>
          <a:xfrm>
            <a:off x="457200" y="41021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2" name="Google Shape;1642;p277"/>
          <p:cNvSpPr/>
          <p:nvPr/>
        </p:nvSpPr>
        <p:spPr>
          <a:xfrm>
            <a:off x="4470400" y="24511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3" name="Google Shape;1643;p277"/>
          <p:cNvSpPr/>
          <p:nvPr/>
        </p:nvSpPr>
        <p:spPr>
          <a:xfrm>
            <a:off x="4470400" y="32766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4" name="Google Shape;1644;p277"/>
          <p:cNvSpPr/>
          <p:nvPr/>
        </p:nvSpPr>
        <p:spPr>
          <a:xfrm>
            <a:off x="4470400" y="41021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5" name="Google Shape;1645;p277"/>
          <p:cNvSpPr txBox="1"/>
          <p:nvPr/>
        </p:nvSpPr>
        <p:spPr>
          <a:xfrm>
            <a:off x="977900" y="2336800"/>
            <a:ext cx="30000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rgbClr val="434343"/>
                </a:solidFill>
                <a:latin typeface="Lato"/>
                <a:ea typeface="Lato"/>
                <a:cs typeface="Lato"/>
                <a:sym typeface="Lato"/>
              </a:rPr>
              <a:t>Input:</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Vague Intent</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 ("Make it better," "Make it pop")</a:t>
            </a:r>
            <a:endParaRPr sz="1200">
              <a:solidFill>
                <a:srgbClr val="434343"/>
              </a:solidFill>
              <a:latin typeface="Lato"/>
              <a:ea typeface="Lato"/>
              <a:cs typeface="Lato"/>
              <a:sym typeface="Lato"/>
            </a:endParaRPr>
          </a:p>
        </p:txBody>
      </p:sp>
      <p:sp>
        <p:nvSpPr>
          <p:cNvPr id="1646" name="Google Shape;1646;p277"/>
          <p:cNvSpPr txBox="1"/>
          <p:nvPr/>
        </p:nvSpPr>
        <p:spPr>
          <a:xfrm>
            <a:off x="977900" y="3214350"/>
            <a:ext cx="3136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rgbClr val="434343"/>
                </a:solidFill>
                <a:latin typeface="Lato"/>
                <a:ea typeface="Lato"/>
                <a:cs typeface="Lato"/>
                <a:sym typeface="Lato"/>
              </a:rPr>
              <a:t>Output:</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Generic UI shell that looks okay but fails on logic.</a:t>
            </a:r>
            <a:endParaRPr sz="1000">
              <a:solidFill>
                <a:srgbClr val="434343"/>
              </a:solidFill>
              <a:latin typeface="Lato"/>
              <a:ea typeface="Lato"/>
              <a:cs typeface="Lato"/>
              <a:sym typeface="Lato"/>
            </a:endParaRPr>
          </a:p>
        </p:txBody>
      </p:sp>
      <p:sp>
        <p:nvSpPr>
          <p:cNvPr id="1647" name="Google Shape;1647;p277"/>
          <p:cNvSpPr txBox="1"/>
          <p:nvPr/>
        </p:nvSpPr>
        <p:spPr>
          <a:xfrm>
            <a:off x="977900" y="4039850"/>
            <a:ext cx="30000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rgbClr val="434343"/>
                </a:solidFill>
                <a:latin typeface="Lato"/>
                <a:ea typeface="Lato"/>
                <a:cs typeface="Lato"/>
                <a:sym typeface="Lato"/>
              </a:rPr>
              <a:t>The Risk:</a:t>
            </a:r>
            <a:br>
              <a:rPr b="1" lang="en" sz="1200">
                <a:solidFill>
                  <a:srgbClr val="434343"/>
                </a:solidFill>
                <a:latin typeface="Lato"/>
                <a:ea typeface="Lato"/>
                <a:cs typeface="Lato"/>
                <a:sym typeface="Lato"/>
              </a:rPr>
            </a:br>
            <a:r>
              <a:rPr lang="en" sz="1200">
                <a:solidFill>
                  <a:srgbClr val="434343"/>
                </a:solidFill>
                <a:latin typeface="Lato"/>
                <a:ea typeface="Lato"/>
                <a:cs typeface="Lato"/>
                <a:sym typeface="Lato"/>
              </a:rPr>
              <a:t>You roll the dice and get what the AI wants to give you.</a:t>
            </a:r>
            <a:endParaRPr sz="1200">
              <a:solidFill>
                <a:srgbClr val="434343"/>
              </a:solidFill>
              <a:latin typeface="Lato"/>
              <a:ea typeface="Lato"/>
              <a:cs typeface="Lato"/>
              <a:sym typeface="Lato"/>
            </a:endParaRPr>
          </a:p>
        </p:txBody>
      </p:sp>
      <p:sp>
        <p:nvSpPr>
          <p:cNvPr id="1648" name="Google Shape;1648;p277"/>
          <p:cNvSpPr txBox="1"/>
          <p:nvPr/>
        </p:nvSpPr>
        <p:spPr>
          <a:xfrm>
            <a:off x="5041900" y="2336800"/>
            <a:ext cx="3136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rgbClr val="434343"/>
                </a:solidFill>
                <a:latin typeface="Lato"/>
                <a:ea typeface="Lato"/>
                <a:cs typeface="Lato"/>
                <a:sym typeface="Lato"/>
              </a:rPr>
              <a:t>Input:</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Structured Strategy </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(FUDI, Strategic, and Cutting-Edge Prompts)</a:t>
            </a:r>
            <a:endParaRPr sz="1200">
              <a:solidFill>
                <a:srgbClr val="434343"/>
              </a:solidFill>
              <a:latin typeface="Lato"/>
              <a:ea typeface="Lato"/>
              <a:cs typeface="Lato"/>
              <a:sym typeface="Lato"/>
            </a:endParaRPr>
          </a:p>
        </p:txBody>
      </p:sp>
      <p:sp>
        <p:nvSpPr>
          <p:cNvPr id="1649" name="Google Shape;1649;p277"/>
          <p:cNvSpPr txBox="1"/>
          <p:nvPr/>
        </p:nvSpPr>
        <p:spPr>
          <a:xfrm>
            <a:off x="5029200" y="3239750"/>
            <a:ext cx="37593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434343"/>
                </a:solidFill>
                <a:latin typeface="Lato"/>
                <a:ea typeface="Lato"/>
                <a:cs typeface="Lato"/>
                <a:sym typeface="Lato"/>
              </a:rPr>
              <a:t>Output:</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A functional prototype  that matches your exact vision.</a:t>
            </a:r>
            <a:endParaRPr sz="1200">
              <a:solidFill>
                <a:srgbClr val="434343"/>
              </a:solidFill>
              <a:latin typeface="Lato"/>
              <a:ea typeface="Lato"/>
              <a:cs typeface="Lato"/>
              <a:sym typeface="Lato"/>
            </a:endParaRPr>
          </a:p>
          <a:p>
            <a:pPr indent="0" lvl="0" marL="0" rtl="0" algn="l">
              <a:lnSpc>
                <a:spcPct val="115000"/>
              </a:lnSpc>
              <a:spcBef>
                <a:spcPts val="1200"/>
              </a:spcBef>
              <a:spcAft>
                <a:spcPts val="1200"/>
              </a:spcAft>
              <a:buNone/>
            </a:pPr>
            <a:r>
              <a:t/>
            </a:r>
            <a:endParaRPr sz="1200">
              <a:solidFill>
                <a:srgbClr val="434343"/>
              </a:solidFill>
              <a:latin typeface="Lato"/>
              <a:ea typeface="Lato"/>
              <a:cs typeface="Lato"/>
              <a:sym typeface="Lato"/>
            </a:endParaRPr>
          </a:p>
        </p:txBody>
      </p:sp>
      <p:sp>
        <p:nvSpPr>
          <p:cNvPr id="1650" name="Google Shape;1650;p277"/>
          <p:cNvSpPr txBox="1"/>
          <p:nvPr/>
        </p:nvSpPr>
        <p:spPr>
          <a:xfrm>
            <a:off x="5041900" y="4039850"/>
            <a:ext cx="3136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rgbClr val="434343"/>
                </a:solidFill>
                <a:latin typeface="Lato"/>
                <a:ea typeface="Lato"/>
                <a:cs typeface="Lato"/>
                <a:sym typeface="Lato"/>
              </a:rPr>
              <a:t>The Win:</a:t>
            </a:r>
            <a:br>
              <a:rPr b="1" lang="en" sz="1200">
                <a:solidFill>
                  <a:srgbClr val="434343"/>
                </a:solidFill>
                <a:latin typeface="Lato"/>
                <a:ea typeface="Lato"/>
                <a:cs typeface="Lato"/>
                <a:sym typeface="Lato"/>
              </a:rPr>
            </a:br>
            <a:r>
              <a:rPr lang="en" sz="1200">
                <a:solidFill>
                  <a:srgbClr val="434343"/>
                </a:solidFill>
                <a:latin typeface="Lato"/>
                <a:ea typeface="Lato"/>
                <a:cs typeface="Lato"/>
                <a:sym typeface="Lato"/>
              </a:rPr>
              <a:t>You get exactly what you designed with precision and control.</a:t>
            </a:r>
            <a:endParaRPr sz="1200">
              <a:solidFill>
                <a:srgbClr val="434343"/>
              </a:solidFill>
              <a:latin typeface="Lato"/>
              <a:ea typeface="Lato"/>
              <a:cs typeface="Lato"/>
              <a:sym typeface="Lato"/>
            </a:endParaRPr>
          </a:p>
        </p:txBody>
      </p:sp>
      <p:pic>
        <p:nvPicPr>
          <p:cNvPr id="1651" name="Google Shape;1651;p277" title="input.png"/>
          <p:cNvPicPr preferRelativeResize="0"/>
          <p:nvPr/>
        </p:nvPicPr>
        <p:blipFill>
          <a:blip r:embed="rId4">
            <a:alphaModFix/>
          </a:blip>
          <a:stretch>
            <a:fillRect/>
          </a:stretch>
        </p:blipFill>
        <p:spPr>
          <a:xfrm>
            <a:off x="4557295" y="2546350"/>
            <a:ext cx="266700" cy="266700"/>
          </a:xfrm>
          <a:prstGeom prst="rect">
            <a:avLst/>
          </a:prstGeom>
          <a:noFill/>
          <a:ln>
            <a:noFill/>
          </a:ln>
        </p:spPr>
      </p:pic>
      <p:pic>
        <p:nvPicPr>
          <p:cNvPr id="1652" name="Google Shape;1652;p277" title="input.png"/>
          <p:cNvPicPr preferRelativeResize="0"/>
          <p:nvPr/>
        </p:nvPicPr>
        <p:blipFill>
          <a:blip r:embed="rId4">
            <a:alphaModFix/>
          </a:blip>
          <a:stretch>
            <a:fillRect/>
          </a:stretch>
        </p:blipFill>
        <p:spPr>
          <a:xfrm>
            <a:off x="552445" y="2546350"/>
            <a:ext cx="266700" cy="266700"/>
          </a:xfrm>
          <a:prstGeom prst="rect">
            <a:avLst/>
          </a:prstGeom>
          <a:noFill/>
          <a:ln>
            <a:noFill/>
          </a:ln>
        </p:spPr>
      </p:pic>
      <p:pic>
        <p:nvPicPr>
          <p:cNvPr id="1653" name="Google Shape;1653;p277" title="output.png"/>
          <p:cNvPicPr preferRelativeResize="0"/>
          <p:nvPr/>
        </p:nvPicPr>
        <p:blipFill rotWithShape="1">
          <a:blip r:embed="rId5">
            <a:alphaModFix/>
          </a:blip>
          <a:srcRect b="0" l="0" r="0" t="0"/>
          <a:stretch/>
        </p:blipFill>
        <p:spPr>
          <a:xfrm>
            <a:off x="4557295" y="3376950"/>
            <a:ext cx="266700" cy="266700"/>
          </a:xfrm>
          <a:prstGeom prst="rect">
            <a:avLst/>
          </a:prstGeom>
          <a:noFill/>
          <a:ln>
            <a:noFill/>
          </a:ln>
        </p:spPr>
      </p:pic>
      <p:pic>
        <p:nvPicPr>
          <p:cNvPr id="1654" name="Google Shape;1654;p277" title="output.png"/>
          <p:cNvPicPr preferRelativeResize="0"/>
          <p:nvPr/>
        </p:nvPicPr>
        <p:blipFill rotWithShape="1">
          <a:blip r:embed="rId5">
            <a:alphaModFix/>
          </a:blip>
          <a:srcRect b="0" l="0" r="0" t="0"/>
          <a:stretch/>
        </p:blipFill>
        <p:spPr>
          <a:xfrm>
            <a:off x="552445" y="3376950"/>
            <a:ext cx="266700" cy="266700"/>
          </a:xfrm>
          <a:prstGeom prst="rect">
            <a:avLst/>
          </a:prstGeom>
          <a:noFill/>
          <a:ln>
            <a:noFill/>
          </a:ln>
        </p:spPr>
      </p:pic>
      <p:pic>
        <p:nvPicPr>
          <p:cNvPr id="1655" name="Google Shape;1655;p277" title="trophy.png"/>
          <p:cNvPicPr preferRelativeResize="0"/>
          <p:nvPr/>
        </p:nvPicPr>
        <p:blipFill rotWithShape="1">
          <a:blip r:embed="rId6">
            <a:alphaModFix/>
          </a:blip>
          <a:srcRect b="0" l="0" r="0" t="0"/>
          <a:stretch/>
        </p:blipFill>
        <p:spPr>
          <a:xfrm>
            <a:off x="4557295" y="4207550"/>
            <a:ext cx="266700" cy="266700"/>
          </a:xfrm>
          <a:prstGeom prst="rect">
            <a:avLst/>
          </a:prstGeom>
          <a:noFill/>
          <a:ln>
            <a:noFill/>
          </a:ln>
        </p:spPr>
      </p:pic>
      <p:pic>
        <p:nvPicPr>
          <p:cNvPr id="1656" name="Google Shape;1656;p277" title="error.png"/>
          <p:cNvPicPr preferRelativeResize="0"/>
          <p:nvPr/>
        </p:nvPicPr>
        <p:blipFill rotWithShape="1">
          <a:blip r:embed="rId7">
            <a:alphaModFix/>
          </a:blip>
          <a:srcRect b="0" l="0" r="0" t="0"/>
          <a:stretch/>
        </p:blipFill>
        <p:spPr>
          <a:xfrm>
            <a:off x="552445" y="4185226"/>
            <a:ext cx="266700" cy="266700"/>
          </a:xfrm>
          <a:prstGeom prst="rect">
            <a:avLst/>
          </a:prstGeom>
          <a:noFill/>
          <a:ln>
            <a:noFill/>
          </a:ln>
        </p:spPr>
      </p:pic>
      <p:sp>
        <p:nvSpPr>
          <p:cNvPr id="1657" name="Google Shape;1657;p277"/>
          <p:cNvSpPr/>
          <p:nvPr/>
        </p:nvSpPr>
        <p:spPr>
          <a:xfrm>
            <a:off x="617125" y="1167150"/>
            <a:ext cx="393900" cy="393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57150" lvl="0" marL="6250" marR="0" rtl="0" algn="ctr">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pic>
        <p:nvPicPr>
          <p:cNvPr id="1662" name="Google Shape;1662;p278" title="d32fc70dcbfd51865c31157e502ae21e.jpg"/>
          <p:cNvPicPr preferRelativeResize="0"/>
          <p:nvPr/>
        </p:nvPicPr>
        <p:blipFill rotWithShape="1">
          <a:blip r:embed="rId3">
            <a:alphaModFix amt="11000"/>
          </a:blip>
          <a:srcRect b="0" l="0" r="0" t="6235"/>
          <a:stretch/>
        </p:blipFill>
        <p:spPr>
          <a:xfrm rot="10800000">
            <a:off x="0" y="0"/>
            <a:ext cx="9146300" cy="5726475"/>
          </a:xfrm>
          <a:prstGeom prst="rect">
            <a:avLst/>
          </a:prstGeom>
          <a:noFill/>
          <a:ln>
            <a:noFill/>
          </a:ln>
        </p:spPr>
      </p:pic>
      <p:sp>
        <p:nvSpPr>
          <p:cNvPr id="1663" name="Google Shape;1663;p278"/>
          <p:cNvSpPr/>
          <p:nvPr/>
        </p:nvSpPr>
        <p:spPr>
          <a:xfrm>
            <a:off x="677075" y="2834550"/>
            <a:ext cx="7872600" cy="1354200"/>
          </a:xfrm>
          <a:prstGeom prst="roundRect">
            <a:avLst>
              <a:gd fmla="val 16667" name="adj"/>
            </a:avLst>
          </a:prstGeom>
          <a:solidFill>
            <a:schemeClr val="lt1"/>
          </a:solidFill>
          <a:ln cap="flat" cmpd="sng" w="2857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4" name="Google Shape;1664;p278"/>
          <p:cNvSpPr txBox="1"/>
          <p:nvPr>
            <p:ph idx="1" type="subTitle"/>
          </p:nvPr>
        </p:nvSpPr>
        <p:spPr>
          <a:xfrm>
            <a:off x="3048748" y="2281000"/>
            <a:ext cx="3072000" cy="4926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latin typeface="Poppins Medium"/>
                <a:ea typeface="Poppins Medium"/>
                <a:cs typeface="Poppins Medium"/>
                <a:sym typeface="Poppins Medium"/>
              </a:rPr>
              <a:t>Tool Reminder</a:t>
            </a:r>
            <a:endParaRPr sz="3200">
              <a:latin typeface="Poppins Medium"/>
              <a:ea typeface="Poppins Medium"/>
              <a:cs typeface="Poppins Medium"/>
              <a:sym typeface="Poppins Medium"/>
            </a:endParaRPr>
          </a:p>
        </p:txBody>
      </p:sp>
      <p:sp>
        <p:nvSpPr>
          <p:cNvPr id="1665" name="Google Shape;1665;p278"/>
          <p:cNvSpPr txBox="1"/>
          <p:nvPr>
            <p:ph type="title"/>
          </p:nvPr>
        </p:nvSpPr>
        <p:spPr>
          <a:xfrm>
            <a:off x="920400" y="3316646"/>
            <a:ext cx="7303200" cy="3447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1400">
                <a:solidFill>
                  <a:schemeClr val="accent2"/>
                </a:solidFill>
                <a:latin typeface="Lato"/>
                <a:ea typeface="Lato"/>
                <a:cs typeface="Lato"/>
                <a:sym typeface="Lato"/>
              </a:rPr>
              <a:t>For our Module 3 lab, ensure o</a:t>
            </a:r>
            <a:r>
              <a:rPr b="1" lang="en" sz="1400">
                <a:solidFill>
                  <a:schemeClr val="accent2"/>
                </a:solidFill>
                <a:latin typeface="Lato"/>
                <a:ea typeface="Lato"/>
                <a:cs typeface="Lato"/>
                <a:sym typeface="Lato"/>
              </a:rPr>
              <a:t>ne member of your group</a:t>
            </a:r>
            <a:r>
              <a:rPr lang="en" sz="1400">
                <a:solidFill>
                  <a:schemeClr val="accent2"/>
                </a:solidFill>
                <a:latin typeface="Lato"/>
                <a:ea typeface="Lato"/>
                <a:cs typeface="Lato"/>
                <a:sym typeface="Lato"/>
              </a:rPr>
              <a:t> has  </a:t>
            </a:r>
            <a:r>
              <a:rPr b="1" lang="en" sz="1400">
                <a:solidFill>
                  <a:schemeClr val="accent2"/>
                </a:solidFill>
                <a:latin typeface="Lato"/>
                <a:ea typeface="Lato"/>
                <a:cs typeface="Lato"/>
                <a:sym typeface="Lato"/>
              </a:rPr>
              <a:t>an active AI Chatbot tool account (ChatGPT, Gemini, Claude, Perplexity, etc.) ready </a:t>
            </a:r>
            <a:r>
              <a:rPr lang="en" sz="1400">
                <a:solidFill>
                  <a:schemeClr val="accent2"/>
                </a:solidFill>
                <a:latin typeface="Lato"/>
                <a:ea typeface="Lato"/>
                <a:cs typeface="Lato"/>
                <a:sym typeface="Lato"/>
              </a:rPr>
              <a:t>before class begins.</a:t>
            </a:r>
            <a:endParaRPr sz="4400">
              <a:solidFill>
                <a:schemeClr val="accent2"/>
              </a:solidFill>
            </a:endParaRPr>
          </a:p>
        </p:txBody>
      </p:sp>
      <p:grpSp>
        <p:nvGrpSpPr>
          <p:cNvPr id="1666" name="Google Shape;1666;p278"/>
          <p:cNvGrpSpPr/>
          <p:nvPr/>
        </p:nvGrpSpPr>
        <p:grpSpPr>
          <a:xfrm>
            <a:off x="4231050" y="1525950"/>
            <a:ext cx="681900" cy="681900"/>
            <a:chOff x="5448575" y="2690975"/>
            <a:chExt cx="681900" cy="681900"/>
          </a:xfrm>
        </p:grpSpPr>
        <p:sp>
          <p:nvSpPr>
            <p:cNvPr id="1667" name="Google Shape;1667;p278"/>
            <p:cNvSpPr/>
            <p:nvPr/>
          </p:nvSpPr>
          <p:spPr>
            <a:xfrm>
              <a:off x="5448575" y="2690975"/>
              <a:ext cx="681900" cy="6819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668" name="Google Shape;1668;p278" title="original-d2e4cb56fd342a496570e6dca44ded68.gif"/>
            <p:cNvPicPr preferRelativeResize="0"/>
            <p:nvPr/>
          </p:nvPicPr>
          <p:blipFill rotWithShape="1">
            <a:blip r:embed="rId4">
              <a:alphaModFix/>
            </a:blip>
            <a:srcRect b="1530" l="13415" r="14460" t="-1530"/>
            <a:stretch/>
          </p:blipFill>
          <p:spPr>
            <a:xfrm>
              <a:off x="5548250" y="2777225"/>
              <a:ext cx="482700" cy="509400"/>
            </a:xfrm>
            <a:prstGeom prst="roundRect">
              <a:avLst>
                <a:gd fmla="val 16667" name="adj"/>
              </a:avLst>
            </a:prstGeom>
            <a:noFill/>
            <a:ln>
              <a:noFill/>
            </a:ln>
          </p:spPr>
        </p:pic>
        <p:sp>
          <p:nvSpPr>
            <p:cNvPr id="1669" name="Google Shape;1669;p278"/>
            <p:cNvSpPr/>
            <p:nvPr/>
          </p:nvSpPr>
          <p:spPr>
            <a:xfrm>
              <a:off x="5595800" y="2816525"/>
              <a:ext cx="387600" cy="430800"/>
            </a:xfrm>
            <a:prstGeom prst="donut">
              <a:avLst>
                <a:gd fmla="val 6225" name="adj"/>
              </a:avLst>
            </a:prstGeom>
            <a:gradFill>
              <a:gsLst>
                <a:gs pos="0">
                  <a:srgbClr val="7AAAF9"/>
                </a:gs>
                <a:gs pos="40000">
                  <a:srgbClr val="4785EB"/>
                </a:gs>
                <a:gs pos="70000">
                  <a:srgbClr val="2D63CE"/>
                </a:gs>
                <a:gs pos="100000">
                  <a:srgbClr val="1A2B6B"/>
                </a:gs>
              </a:gsLst>
              <a:lin ang="5400012" scaled="0"/>
            </a:gradFill>
            <a:ln>
              <a:noFill/>
            </a:ln>
          </p:spPr>
          <p:txBody>
            <a:bodyPr anchorCtr="0" anchor="ctr" bIns="79025" lIns="79025" spcFirstLastPara="1" rIns="79025" wrap="square" tIns="79025">
              <a:noAutofit/>
            </a:bodyPr>
            <a:lstStyle/>
            <a:p>
              <a:pPr indent="0" lvl="0" marL="0" rtl="0" algn="ctr">
                <a:spcBef>
                  <a:spcPts val="0"/>
                </a:spcBef>
                <a:spcAft>
                  <a:spcPts val="0"/>
                </a:spcAft>
                <a:buNone/>
              </a:pPr>
              <a:r>
                <a:t/>
              </a:r>
              <a:endParaRPr sz="1210">
                <a:latin typeface="Lato"/>
                <a:ea typeface="Lato"/>
                <a:cs typeface="Lato"/>
                <a:sym typeface="Lato"/>
              </a:endParaRPr>
            </a:p>
          </p:txBody>
        </p:sp>
      </p:grpSp>
      <p:sp>
        <p:nvSpPr>
          <p:cNvPr id="1670" name="Google Shape;1670;p278"/>
          <p:cNvSpPr/>
          <p:nvPr/>
        </p:nvSpPr>
        <p:spPr>
          <a:xfrm>
            <a:off x="4531800" y="0"/>
            <a:ext cx="80400" cy="152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1" name="Google Shape;1671;p278"/>
          <p:cNvSpPr/>
          <p:nvPr/>
        </p:nvSpPr>
        <p:spPr>
          <a:xfrm>
            <a:off x="4531800" y="4204400"/>
            <a:ext cx="80400" cy="152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5" name="Shape 1675"/>
        <p:cNvGrpSpPr/>
        <p:nvPr/>
      </p:nvGrpSpPr>
      <p:grpSpPr>
        <a:xfrm>
          <a:off x="0" y="0"/>
          <a:ext cx="0" cy="0"/>
          <a:chOff x="0" y="0"/>
          <a:chExt cx="0" cy="0"/>
        </a:xfrm>
      </p:grpSpPr>
      <p:sp>
        <p:nvSpPr>
          <p:cNvPr id="1676" name="Google Shape;1676;p279"/>
          <p:cNvSpPr txBox="1"/>
          <p:nvPr>
            <p:ph idx="4" type="body"/>
          </p:nvPr>
        </p:nvSpPr>
        <p:spPr>
          <a:xfrm>
            <a:off x="22500" y="2648081"/>
            <a:ext cx="4560600" cy="2859000"/>
          </a:xfrm>
          <a:prstGeom prst="rect">
            <a:avLst/>
          </a:prstGeom>
        </p:spPr>
        <p:txBody>
          <a:bodyPr anchorCtr="0" anchor="t" bIns="365750" lIns="365750" spcFirstLastPara="1" rIns="365750" wrap="square" tIns="365750">
            <a:spAutoFit/>
          </a:bodyPr>
          <a:lstStyle/>
          <a:p>
            <a:pPr indent="-200660" lvl="0" marL="228600" rtl="0" algn="l">
              <a:spcBef>
                <a:spcPts val="0"/>
              </a:spcBef>
              <a:spcAft>
                <a:spcPts val="0"/>
              </a:spcAft>
              <a:buClr>
                <a:schemeClr val="accent4"/>
              </a:buClr>
              <a:buSzPts val="1000"/>
              <a:buChar char="■"/>
            </a:pPr>
            <a:r>
              <a:rPr b="1" lang="en" sz="1200"/>
              <a:t>Prompt engineering is the new literacy for Product Managers. </a:t>
            </a:r>
            <a:r>
              <a:rPr lang="en" sz="1200"/>
              <a:t>Clear, structured prompts drive more accurate AI outputs, better prototypes, and faster validation of product ideas.</a:t>
            </a:r>
            <a:endParaRPr sz="1200"/>
          </a:p>
          <a:p>
            <a:pPr indent="-200660" lvl="0" marL="228600" rtl="0" algn="l">
              <a:spcBef>
                <a:spcPts val="800"/>
              </a:spcBef>
              <a:spcAft>
                <a:spcPts val="0"/>
              </a:spcAft>
              <a:buClr>
                <a:schemeClr val="accent4"/>
              </a:buClr>
              <a:buSzPts val="1000"/>
              <a:buChar char="■"/>
            </a:pPr>
            <a:r>
              <a:rPr b="1" lang="en" sz="1200"/>
              <a:t>Master core, strategic, and cutting-edge prompting techniques to future-proof your toolkit. </a:t>
            </a:r>
            <a:r>
              <a:rPr lang="en" sz="1200"/>
              <a:t>Each level equips PMs to handle increasingly complex tasks and shape AI outputs with precision and control.</a:t>
            </a:r>
            <a:endParaRPr sz="1200"/>
          </a:p>
          <a:p>
            <a:pPr indent="-137160" lvl="0" marL="228600" rtl="0" algn="l">
              <a:spcBef>
                <a:spcPts val="800"/>
              </a:spcBef>
              <a:spcAft>
                <a:spcPts val="800"/>
              </a:spcAft>
              <a:buNone/>
            </a:pPr>
            <a:r>
              <a:t/>
            </a:r>
            <a:endParaRPr/>
          </a:p>
        </p:txBody>
      </p:sp>
      <p:cxnSp>
        <p:nvCxnSpPr>
          <p:cNvPr id="1677" name="Google Shape;1677;p279"/>
          <p:cNvCxnSpPr/>
          <p:nvPr/>
        </p:nvCxnSpPr>
        <p:spPr>
          <a:xfrm>
            <a:off x="-9" y="2648089"/>
            <a:ext cx="9166500" cy="0"/>
          </a:xfrm>
          <a:prstGeom prst="straightConnector1">
            <a:avLst/>
          </a:prstGeom>
          <a:noFill/>
          <a:ln cap="flat" cmpd="sng" w="9525">
            <a:solidFill>
              <a:schemeClr val="lt1"/>
            </a:solidFill>
            <a:prstDash val="solid"/>
            <a:round/>
            <a:headEnd len="med" w="med" type="none"/>
            <a:tailEnd len="med" w="med" type="none"/>
          </a:ln>
        </p:spPr>
      </p:cxnSp>
      <p:cxnSp>
        <p:nvCxnSpPr>
          <p:cNvPr id="1678" name="Google Shape;1678;p279"/>
          <p:cNvCxnSpPr/>
          <p:nvPr/>
        </p:nvCxnSpPr>
        <p:spPr>
          <a:xfrm>
            <a:off x="4583250" y="2664731"/>
            <a:ext cx="0" cy="4171800"/>
          </a:xfrm>
          <a:prstGeom prst="straightConnector1">
            <a:avLst/>
          </a:prstGeom>
          <a:noFill/>
          <a:ln cap="flat" cmpd="sng" w="9525">
            <a:solidFill>
              <a:schemeClr val="lt1"/>
            </a:solidFill>
            <a:prstDash val="solid"/>
            <a:round/>
            <a:headEnd len="med" w="med" type="none"/>
            <a:tailEnd len="med" w="med" type="none"/>
          </a:ln>
        </p:spPr>
      </p:cxnSp>
      <p:sp>
        <p:nvSpPr>
          <p:cNvPr id="1679" name="Google Shape;1679;p279"/>
          <p:cNvSpPr txBox="1"/>
          <p:nvPr/>
        </p:nvSpPr>
        <p:spPr>
          <a:xfrm>
            <a:off x="457200" y="4572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chemeClr val="accent4"/>
                </a:solidFill>
                <a:latin typeface="Poppins SemiBold"/>
                <a:ea typeface="Poppins SemiBold"/>
                <a:cs typeface="Poppins SemiBold"/>
                <a:sym typeface="Poppins SemiBold"/>
              </a:rPr>
              <a:t>Key Takeaways</a:t>
            </a:r>
            <a:endParaRPr sz="1600">
              <a:solidFill>
                <a:schemeClr val="accent4"/>
              </a:solidFill>
              <a:latin typeface="Poppins SemiBold"/>
              <a:ea typeface="Poppins SemiBold"/>
              <a:cs typeface="Poppins SemiBold"/>
              <a:sym typeface="Poppins SemiBold"/>
            </a:endParaRPr>
          </a:p>
        </p:txBody>
      </p:sp>
      <p:sp>
        <p:nvSpPr>
          <p:cNvPr id="1680" name="Google Shape;1680;p279"/>
          <p:cNvSpPr txBox="1"/>
          <p:nvPr/>
        </p:nvSpPr>
        <p:spPr>
          <a:xfrm>
            <a:off x="457200" y="1155128"/>
            <a:ext cx="8252100" cy="11082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000">
                <a:solidFill>
                  <a:schemeClr val="lt1"/>
                </a:solidFill>
                <a:latin typeface="Poppins Medium"/>
                <a:ea typeface="Poppins Medium"/>
                <a:cs typeface="Poppins Medium"/>
                <a:sym typeface="Poppins Medium"/>
              </a:rPr>
              <a:t>Write Advanced Prompts </a:t>
            </a:r>
            <a:br>
              <a:rPr lang="en" sz="3000">
                <a:solidFill>
                  <a:schemeClr val="lt1"/>
                </a:solidFill>
                <a:latin typeface="Poppins Medium"/>
                <a:ea typeface="Poppins Medium"/>
                <a:cs typeface="Poppins Medium"/>
                <a:sym typeface="Poppins Medium"/>
              </a:rPr>
            </a:br>
            <a:r>
              <a:rPr lang="en" sz="3000">
                <a:solidFill>
                  <a:schemeClr val="lt1"/>
                </a:solidFill>
                <a:latin typeface="Poppins Medium"/>
                <a:ea typeface="Poppins Medium"/>
                <a:cs typeface="Poppins Medium"/>
                <a:sym typeface="Poppins Medium"/>
              </a:rPr>
              <a:t>for High-Fidelity Prototypes</a:t>
            </a:r>
            <a:endParaRPr sz="3000">
              <a:solidFill>
                <a:schemeClr val="lt1"/>
              </a:solidFill>
              <a:latin typeface="Poppins Medium"/>
              <a:ea typeface="Poppins Medium"/>
              <a:cs typeface="Poppins Medium"/>
              <a:sym typeface="Poppins Medium"/>
            </a:endParaRPr>
          </a:p>
          <a:p>
            <a:pPr indent="0" lvl="0" marL="0" rtl="0" algn="l">
              <a:lnSpc>
                <a:spcPct val="80000"/>
              </a:lnSpc>
              <a:spcBef>
                <a:spcPts val="0"/>
              </a:spcBef>
              <a:spcAft>
                <a:spcPts val="0"/>
              </a:spcAft>
              <a:buNone/>
            </a:pPr>
            <a:r>
              <a:t/>
            </a:r>
            <a:endParaRPr sz="3000">
              <a:solidFill>
                <a:schemeClr val="lt1"/>
              </a:solidFill>
              <a:latin typeface="Poppins Medium"/>
              <a:ea typeface="Poppins Medium"/>
              <a:cs typeface="Poppins Medium"/>
              <a:sym typeface="Poppins Medium"/>
            </a:endParaRPr>
          </a:p>
        </p:txBody>
      </p:sp>
      <p:sp>
        <p:nvSpPr>
          <p:cNvPr id="1681" name="Google Shape;1681;p279"/>
          <p:cNvSpPr txBox="1"/>
          <p:nvPr>
            <p:ph idx="5" type="subTitle"/>
          </p:nvPr>
        </p:nvSpPr>
        <p:spPr>
          <a:xfrm>
            <a:off x="4583475" y="2648081"/>
            <a:ext cx="4560600" cy="2725500"/>
          </a:xfrm>
          <a:prstGeom prst="rect">
            <a:avLst/>
          </a:prstGeom>
        </p:spPr>
        <p:txBody>
          <a:bodyPr anchorCtr="0" anchor="t" bIns="365750" lIns="365750" spcFirstLastPara="1" rIns="365750" wrap="square" tIns="365750">
            <a:spAutoFit/>
          </a:bodyPr>
          <a:lstStyle/>
          <a:p>
            <a:pPr indent="-213359" lvl="0" marL="228600" rtl="0" algn="l">
              <a:spcBef>
                <a:spcPts val="0"/>
              </a:spcBef>
              <a:spcAft>
                <a:spcPts val="0"/>
              </a:spcAft>
              <a:buClr>
                <a:schemeClr val="accent4"/>
              </a:buClr>
              <a:buSzPts val="1200"/>
              <a:buChar char="■"/>
            </a:pPr>
            <a:r>
              <a:rPr b="1" lang="en" sz="1200"/>
              <a:t>Use the FUDI Framework to structure prompts. </a:t>
            </a:r>
            <a:r>
              <a:rPr lang="en" sz="1200"/>
              <a:t>Breaking prompts into Functionality, User Flow, Design, and Interaction ensures the AI produces actionable and coherent outputs aligned with your goals.</a:t>
            </a:r>
            <a:endParaRPr sz="1200"/>
          </a:p>
          <a:p>
            <a:pPr indent="-213359" lvl="0" marL="228600" rtl="0" algn="l">
              <a:spcBef>
                <a:spcPts val="800"/>
              </a:spcBef>
              <a:spcAft>
                <a:spcPts val="800"/>
              </a:spcAft>
              <a:buClr>
                <a:schemeClr val="accent4"/>
              </a:buClr>
              <a:buSzPts val="1200"/>
              <a:buChar char="■"/>
            </a:pPr>
            <a:r>
              <a:rPr b="1" lang="en" sz="1200"/>
              <a:t>Effective prompting accelerates decision-making and alignment. </a:t>
            </a:r>
            <a:r>
              <a:rPr lang="en" sz="1200"/>
              <a:t>Well-crafted prompts reduce ambiguity, speed up iterations, and make it easier to communicate to stakeholders and engineering.</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86" name="Shape 1686"/>
        <p:cNvGrpSpPr/>
        <p:nvPr/>
      </p:nvGrpSpPr>
      <p:grpSpPr>
        <a:xfrm>
          <a:off x="0" y="0"/>
          <a:ext cx="0" cy="0"/>
          <a:chOff x="0" y="0"/>
          <a:chExt cx="0" cy="0"/>
        </a:xfrm>
      </p:grpSpPr>
      <p:sp>
        <p:nvSpPr>
          <p:cNvPr id="1687" name="Google Shape;1687;p280"/>
          <p:cNvSpPr/>
          <p:nvPr/>
        </p:nvSpPr>
        <p:spPr>
          <a:xfrm>
            <a:off x="4533525" y="170925"/>
            <a:ext cx="4367100" cy="5373600"/>
          </a:xfrm>
          <a:prstGeom prst="roundRect">
            <a:avLst>
              <a:gd fmla="val 5783" name="adj"/>
            </a:avLst>
          </a:prstGeom>
          <a:solidFill>
            <a:srgbClr val="737373"/>
          </a:solidFill>
          <a:ln cap="flat" cmpd="sng" w="7400">
            <a:solidFill>
              <a:srgbClr val="737373"/>
            </a:solidFill>
            <a:prstDash val="solid"/>
            <a:round/>
            <a:headEnd len="sm" w="sm" type="none"/>
            <a:tailEnd len="sm" w="sm" type="none"/>
          </a:ln>
        </p:spPr>
        <p:txBody>
          <a:bodyPr anchorCtr="0" anchor="t" bIns="142225" lIns="142225" spcFirstLastPara="1" rIns="142225" wrap="square" tIns="142225">
            <a:noAutofit/>
          </a:bodyPr>
          <a:lstStyle/>
          <a:p>
            <a:pPr indent="0" lvl="0" marL="0" rtl="0" algn="l">
              <a:spcBef>
                <a:spcPts val="0"/>
              </a:spcBef>
              <a:spcAft>
                <a:spcPts val="0"/>
              </a:spcAft>
              <a:buNone/>
            </a:pPr>
            <a:r>
              <a:rPr lang="en" sz="2400">
                <a:solidFill>
                  <a:srgbClr val="07182C"/>
                </a:solidFill>
                <a:latin typeface="Poppins Medium"/>
                <a:ea typeface="Poppins Medium"/>
                <a:cs typeface="Poppins Medium"/>
                <a:sym typeface="Poppins Medium"/>
              </a:rPr>
              <a:t>Extra Practice</a:t>
            </a:r>
            <a:endParaRPr sz="2400">
              <a:solidFill>
                <a:srgbClr val="07182C"/>
              </a:solidFill>
              <a:latin typeface="Poppins Medium"/>
              <a:ea typeface="Poppins Medium"/>
              <a:cs typeface="Poppins Medium"/>
              <a:sym typeface="Poppins Medium"/>
            </a:endParaRPr>
          </a:p>
          <a:p>
            <a:pPr indent="0" lvl="0" marL="0" marR="0" rtl="0" algn="l">
              <a:lnSpc>
                <a:spcPct val="115000"/>
              </a:lnSpc>
              <a:spcBef>
                <a:spcPts val="0"/>
              </a:spcBef>
              <a:spcAft>
                <a:spcPts val="0"/>
              </a:spcAft>
              <a:buClr>
                <a:srgbClr val="000000"/>
              </a:buClr>
              <a:buSzPts val="1100"/>
              <a:buFont typeface="Poppins SemiBold"/>
              <a:buNone/>
            </a:pPr>
            <a:br>
              <a:rPr lang="en" sz="900">
                <a:solidFill>
                  <a:schemeClr val="accent4"/>
                </a:solidFill>
                <a:latin typeface="Poppins SemiBold"/>
                <a:ea typeface="Poppins SemiBold"/>
                <a:cs typeface="Poppins SemiBold"/>
                <a:sym typeface="Poppins SemiBold"/>
              </a:rPr>
            </a:br>
            <a:r>
              <a:rPr lang="en" sz="1200">
                <a:solidFill>
                  <a:schemeClr val="accent4"/>
                </a:solidFill>
                <a:latin typeface="Poppins SemiBold"/>
                <a:ea typeface="Poppins SemiBold"/>
                <a:cs typeface="Poppins SemiBold"/>
                <a:sym typeface="Poppins SemiBold"/>
              </a:rPr>
              <a:t>Optional: Dig deeper into your hands-on lab experiences and try these exercises on your own.</a:t>
            </a:r>
            <a:endParaRPr sz="1200">
              <a:solidFill>
                <a:schemeClr val="accent4"/>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0"/>
              </a:spcAft>
              <a:buClr>
                <a:srgbClr val="000000"/>
              </a:buClr>
              <a:buSzPts val="1100"/>
              <a:buFont typeface="Poppins SemiBold"/>
              <a:buNone/>
            </a:pPr>
            <a:r>
              <a:rPr b="1" lang="en" sz="1100">
                <a:solidFill>
                  <a:schemeClr val="lt1"/>
                </a:solidFill>
                <a:latin typeface="IBM Plex Mono"/>
                <a:ea typeface="IBM Plex Mono"/>
                <a:cs typeface="IBM Plex Mono"/>
                <a:sym typeface="IBM Plex Mono"/>
              </a:rPr>
              <a:t>1. </a:t>
            </a:r>
            <a:r>
              <a:rPr b="1" lang="en" sz="1100">
                <a:solidFill>
                  <a:schemeClr val="lt1"/>
                </a:solidFill>
                <a:latin typeface="IBM Plex Mono"/>
                <a:ea typeface="IBM Plex Mono"/>
                <a:cs typeface="IBM Plex Mono"/>
                <a:sym typeface="IBM Plex Mono"/>
              </a:rPr>
              <a:t>Rebuild Your Project Scenario in Bolt</a:t>
            </a:r>
            <a:endParaRPr sz="1100">
              <a:solidFill>
                <a:schemeClr val="accent4"/>
              </a:solidFill>
              <a:latin typeface="Poppins SemiBold"/>
              <a:ea typeface="Poppins SemiBold"/>
              <a:cs typeface="Poppins SemiBold"/>
              <a:sym typeface="Poppins SemiBold"/>
            </a:endParaRPr>
          </a:p>
          <a:p>
            <a:pPr indent="0" lvl="0" marL="0" marR="0" rtl="0" algn="l">
              <a:lnSpc>
                <a:spcPct val="115000"/>
              </a:lnSpc>
              <a:spcBef>
                <a:spcPts val="800"/>
              </a:spcBef>
              <a:spcAft>
                <a:spcPts val="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Compare usability between two AI prototyping tools (Bolt and Lovable).</a:t>
            </a:r>
            <a:endParaRPr sz="1100">
              <a:solidFill>
                <a:schemeClr val="lt1"/>
              </a:solidFill>
              <a:latin typeface="IBM Plex Mono"/>
              <a:ea typeface="IBM Plex Mono"/>
              <a:cs typeface="IBM Plex Mono"/>
              <a:sym typeface="IBM Plex Mono"/>
            </a:endParaRPr>
          </a:p>
          <a:p>
            <a:pPr indent="12700" lvl="0" marL="25400" marR="0" rtl="0" algn="l">
              <a:lnSpc>
                <a:spcPct val="115000"/>
              </a:lnSpc>
              <a:spcBef>
                <a:spcPts val="800"/>
              </a:spcBef>
              <a:spcAft>
                <a:spcPts val="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Note differences in layout, speed, and interactions.</a:t>
            </a:r>
            <a:endParaRPr sz="1100">
              <a:solidFill>
                <a:schemeClr val="lt1"/>
              </a:solidFill>
              <a:latin typeface="IBM Plex Mono"/>
              <a:ea typeface="IBM Plex Mono"/>
              <a:cs typeface="IBM Plex Mono"/>
              <a:sym typeface="IBM Plex Mono"/>
            </a:endParaRPr>
          </a:p>
          <a:p>
            <a:pPr indent="0" lvl="0" marL="25400" marR="0" rtl="0" algn="l">
              <a:lnSpc>
                <a:spcPct val="115000"/>
              </a:lnSpc>
              <a:spcBef>
                <a:spcPts val="800"/>
              </a:spcBef>
              <a:spcAft>
                <a:spcPts val="0"/>
              </a:spcAft>
              <a:buClr>
                <a:srgbClr val="000000"/>
              </a:buClr>
              <a:buSzPts val="1100"/>
              <a:buFont typeface="Poppins SemiBold"/>
              <a:buNone/>
            </a:pPr>
            <a:r>
              <a:t/>
            </a:r>
            <a:endParaRPr sz="1100">
              <a:solidFill>
                <a:schemeClr val="lt1"/>
              </a:solidFill>
              <a:latin typeface="IBM Plex Mono"/>
              <a:ea typeface="IBM Plex Mono"/>
              <a:cs typeface="IBM Plex Mono"/>
              <a:sym typeface="IBM Plex Mono"/>
            </a:endParaRPr>
          </a:p>
          <a:p>
            <a:pPr indent="12700" lvl="0" marL="25400" marR="0" rtl="0" algn="l">
              <a:lnSpc>
                <a:spcPct val="115000"/>
              </a:lnSpc>
              <a:spcBef>
                <a:spcPts val="800"/>
              </a:spcBef>
              <a:spcAft>
                <a:spcPts val="0"/>
              </a:spcAft>
              <a:buClr>
                <a:srgbClr val="000000"/>
              </a:buClr>
              <a:buSzPts val="1100"/>
              <a:buFont typeface="Poppins SemiBold"/>
              <a:buNone/>
            </a:pPr>
            <a:r>
              <a:rPr b="1" lang="en" sz="1100">
                <a:solidFill>
                  <a:schemeClr val="lt1"/>
                </a:solidFill>
                <a:latin typeface="IBM Plex Mono"/>
                <a:ea typeface="IBM Plex Mono"/>
                <a:cs typeface="IBM Plex Mono"/>
                <a:sym typeface="IBM Plex Mono"/>
              </a:rPr>
              <a:t>2. </a:t>
            </a:r>
            <a:r>
              <a:rPr b="1" lang="en" sz="1100">
                <a:solidFill>
                  <a:schemeClr val="lt1"/>
                </a:solidFill>
                <a:latin typeface="IBM Plex Mono"/>
                <a:ea typeface="IBM Plex Mono"/>
                <a:cs typeface="IBM Plex Mono"/>
                <a:sym typeface="IBM Plex Mono"/>
              </a:rPr>
              <a:t>Apply the FUDI Framework </a:t>
            </a:r>
            <a:endParaRPr sz="1100">
              <a:solidFill>
                <a:schemeClr val="accent4"/>
              </a:solidFill>
              <a:latin typeface="Poppins SemiBold"/>
              <a:ea typeface="Poppins SemiBold"/>
              <a:cs typeface="Poppins SemiBold"/>
              <a:sym typeface="Poppins SemiBold"/>
            </a:endParaRPr>
          </a:p>
          <a:p>
            <a:pPr indent="12700" lvl="0" marL="25400" rtl="0" algn="l">
              <a:lnSpc>
                <a:spcPct val="115000"/>
              </a:lnSpc>
              <a:spcBef>
                <a:spcPts val="800"/>
              </a:spcBef>
              <a:spcAft>
                <a:spcPts val="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Using Bolt, </a:t>
            </a:r>
            <a:r>
              <a:rPr lang="en" sz="1100">
                <a:solidFill>
                  <a:schemeClr val="lt1"/>
                </a:solidFill>
                <a:latin typeface="IBM Plex Mono"/>
                <a:ea typeface="IBM Plex Mono"/>
                <a:cs typeface="IBM Plex Mono"/>
                <a:sym typeface="IBM Plex Mono"/>
              </a:rPr>
              <a:t>adjust</a:t>
            </a:r>
            <a:r>
              <a:rPr lang="en" sz="1100">
                <a:solidFill>
                  <a:schemeClr val="lt1"/>
                </a:solidFill>
                <a:latin typeface="IBM Plex Mono"/>
                <a:ea typeface="IBM Plex Mono"/>
                <a:cs typeface="IBM Plex Mono"/>
                <a:sym typeface="IBM Plex Mono"/>
              </a:rPr>
              <a:t> your prompts and focus on Functionality, User Flow, Design, Interaction. Refine your prompt to test output changes and compare outputs across the two tools.</a:t>
            </a:r>
            <a:endParaRPr sz="1100">
              <a:solidFill>
                <a:schemeClr val="lt1"/>
              </a:solidFill>
              <a:latin typeface="IBM Plex Mono"/>
              <a:ea typeface="IBM Plex Mono"/>
              <a:cs typeface="IBM Plex Mono"/>
              <a:sym typeface="IBM Plex Mono"/>
            </a:endParaRPr>
          </a:p>
          <a:p>
            <a:pPr indent="12700" lvl="0" marL="25400" marR="0" rtl="0" algn="l">
              <a:lnSpc>
                <a:spcPct val="115000"/>
              </a:lnSpc>
              <a:spcBef>
                <a:spcPts val="800"/>
              </a:spcBef>
              <a:spcAft>
                <a:spcPts val="800"/>
              </a:spcAft>
              <a:buClr>
                <a:srgbClr val="000000"/>
              </a:buClr>
              <a:buSzPts val="1100"/>
              <a:buFont typeface="Poppins SemiBold"/>
              <a:buNone/>
            </a:pPr>
            <a:r>
              <a:t/>
            </a:r>
            <a:endParaRPr sz="1200">
              <a:solidFill>
                <a:schemeClr val="lt1"/>
              </a:solidFill>
              <a:latin typeface="IBM Plex Mono"/>
              <a:ea typeface="IBM Plex Mono"/>
              <a:cs typeface="IBM Plex Mono"/>
              <a:sym typeface="IBM Plex Mono"/>
            </a:endParaRPr>
          </a:p>
        </p:txBody>
      </p:sp>
      <p:sp>
        <p:nvSpPr>
          <p:cNvPr id="1688" name="Google Shape;1688;p280"/>
          <p:cNvSpPr txBox="1"/>
          <p:nvPr>
            <p:ph type="title"/>
          </p:nvPr>
        </p:nvSpPr>
        <p:spPr>
          <a:xfrm>
            <a:off x="457200" y="840750"/>
            <a:ext cx="3661500" cy="12006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600">
                <a:solidFill>
                  <a:schemeClr val="lt1"/>
                </a:solidFill>
              </a:rPr>
              <a:t>Define the Modern Specs for Prototype Development</a:t>
            </a:r>
            <a:endParaRPr sz="2600">
              <a:solidFill>
                <a:schemeClr val="lt1"/>
              </a:solidFill>
            </a:endParaRPr>
          </a:p>
        </p:txBody>
      </p:sp>
      <p:sp>
        <p:nvSpPr>
          <p:cNvPr id="1689" name="Google Shape;1689;p280"/>
          <p:cNvSpPr txBox="1"/>
          <p:nvPr/>
        </p:nvSpPr>
        <p:spPr>
          <a:xfrm>
            <a:off x="457200" y="508000"/>
            <a:ext cx="3661500" cy="215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solidFill>
                  <a:srgbClr val="60A5FA"/>
                </a:solidFill>
                <a:latin typeface="Poppins SemiBold"/>
                <a:ea typeface="Poppins SemiBold"/>
                <a:cs typeface="Poppins SemiBold"/>
                <a:sym typeface="Poppins SemiBold"/>
              </a:rPr>
              <a:t>⏩  Next Session</a:t>
            </a:r>
            <a:endParaRPr>
              <a:solidFill>
                <a:srgbClr val="60A5FA"/>
              </a:solidFill>
              <a:latin typeface="Poppins SemiBold"/>
              <a:ea typeface="Poppins SemiBold"/>
              <a:cs typeface="Poppins SemiBold"/>
              <a:sym typeface="Poppins SemiBold"/>
            </a:endParaRPr>
          </a:p>
        </p:txBody>
      </p:sp>
      <p:sp>
        <p:nvSpPr>
          <p:cNvPr id="1690" name="Google Shape;1690;p280"/>
          <p:cNvSpPr txBox="1"/>
          <p:nvPr>
            <p:ph idx="1" type="body"/>
          </p:nvPr>
        </p:nvSpPr>
        <p:spPr>
          <a:xfrm>
            <a:off x="457200" y="2233250"/>
            <a:ext cx="3661500" cy="1210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a:solidFill>
                  <a:schemeClr val="lt1"/>
                </a:solidFill>
                <a:latin typeface="Poppins SemiBold"/>
                <a:ea typeface="Poppins SemiBold"/>
                <a:cs typeface="Poppins SemiBold"/>
                <a:sym typeface="Poppins SemiBold"/>
              </a:rPr>
              <a:t>Overview</a:t>
            </a:r>
            <a:endParaRPr b="1" sz="1800">
              <a:solidFill>
                <a:schemeClr val="lt2"/>
              </a:solidFill>
            </a:endParaRPr>
          </a:p>
          <a:p>
            <a:pPr indent="-292100" lvl="0" marL="457200" rtl="0" algn="l">
              <a:lnSpc>
                <a:spcPct val="100000"/>
              </a:lnSpc>
              <a:spcBef>
                <a:spcPts val="1000"/>
              </a:spcBef>
              <a:spcAft>
                <a:spcPts val="0"/>
              </a:spcAft>
              <a:buClr>
                <a:schemeClr val="lt2"/>
              </a:buClr>
              <a:buSzPts val="1000"/>
              <a:buChar char="●"/>
            </a:pPr>
            <a:r>
              <a:rPr lang="en" sz="1200">
                <a:solidFill>
                  <a:schemeClr val="lt2"/>
                </a:solidFill>
              </a:rPr>
              <a:t>Draft and refine a Simplified PRD using AI tools and proven building blocks in order to write and define the specs for your final project </a:t>
            </a:r>
            <a:r>
              <a:rPr lang="en" sz="1200">
                <a:solidFill>
                  <a:schemeClr val="lt2"/>
                </a:solidFill>
              </a:rPr>
              <a:t>prototype</a:t>
            </a:r>
            <a:r>
              <a:rPr lang="en" sz="1200">
                <a:solidFill>
                  <a:schemeClr val="lt2"/>
                </a:solidFill>
              </a:rPr>
              <a:t>. </a:t>
            </a:r>
            <a:endParaRPr sz="1200">
              <a:solidFill>
                <a:schemeClr val="lt2"/>
              </a:solidFill>
            </a:endParaRPr>
          </a:p>
          <a:p>
            <a:pPr indent="0" lvl="0" marL="0" rtl="0" algn="l">
              <a:lnSpc>
                <a:spcPct val="100000"/>
              </a:lnSpc>
              <a:spcBef>
                <a:spcPts val="1000"/>
              </a:spcBef>
              <a:spcAft>
                <a:spcPts val="1000"/>
              </a:spcAft>
              <a:buSzPts val="900"/>
              <a:buNone/>
            </a:pPr>
            <a:r>
              <a:t/>
            </a:r>
            <a:endParaRPr sz="1200">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4" name="Shape 1694"/>
        <p:cNvGrpSpPr/>
        <p:nvPr/>
      </p:nvGrpSpPr>
      <p:grpSpPr>
        <a:xfrm>
          <a:off x="0" y="0"/>
          <a:ext cx="0" cy="0"/>
          <a:chOff x="0" y="0"/>
          <a:chExt cx="0" cy="0"/>
        </a:xfrm>
      </p:grpSpPr>
      <p:sp>
        <p:nvSpPr>
          <p:cNvPr id="1695" name="Google Shape;1695;p281"/>
          <p:cNvSpPr/>
          <p:nvPr/>
        </p:nvSpPr>
        <p:spPr>
          <a:xfrm>
            <a:off x="179225" y="170917"/>
            <a:ext cx="4367100" cy="5373600"/>
          </a:xfrm>
          <a:prstGeom prst="roundRect">
            <a:avLst>
              <a:gd fmla="val 11782" name="adj"/>
            </a:avLst>
          </a:prstGeom>
          <a:solidFill>
            <a:schemeClr val="lt1"/>
          </a:solidFill>
          <a:ln>
            <a:noFill/>
          </a:ln>
        </p:spPr>
        <p:txBody>
          <a:bodyPr anchorCtr="0" anchor="t" bIns="34275" lIns="182875" spcFirstLastPara="1" rIns="182875" wrap="square" tIns="182875">
            <a:noAutofit/>
          </a:bodyPr>
          <a:lstStyle/>
          <a:p>
            <a:pPr indent="0" lvl="0" marL="0" rtl="0" algn="l">
              <a:spcBef>
                <a:spcPts val="0"/>
              </a:spcBef>
              <a:spcAft>
                <a:spcPts val="0"/>
              </a:spcAft>
              <a:buNone/>
            </a:pPr>
            <a:r>
              <a:rPr lang="en" sz="3200">
                <a:solidFill>
                  <a:schemeClr val="accent1"/>
                </a:solidFill>
                <a:latin typeface="Poppins Medium"/>
                <a:ea typeface="Poppins Medium"/>
                <a:cs typeface="Poppins Medium"/>
                <a:sym typeface="Poppins Medium"/>
              </a:rPr>
              <a:t>Your Opinion Matters To Us</a:t>
            </a:r>
            <a:endParaRPr sz="1600">
              <a:solidFill>
                <a:schemeClr val="accent1"/>
              </a:solidFill>
              <a:latin typeface="Poppins Medium"/>
              <a:ea typeface="Poppins Medium"/>
              <a:cs typeface="Poppins Medium"/>
              <a:sym typeface="Poppins Medium"/>
            </a:endParaRPr>
          </a:p>
          <a:p>
            <a:pPr indent="0" lvl="0" marL="0" rtl="0" algn="l">
              <a:spcBef>
                <a:spcPts val="1000"/>
              </a:spcBef>
              <a:spcAft>
                <a:spcPts val="1000"/>
              </a:spcAft>
              <a:buNone/>
            </a:pPr>
            <a:r>
              <a:t/>
            </a:r>
            <a:endParaRPr sz="1600">
              <a:solidFill>
                <a:schemeClr val="accent1"/>
              </a:solidFill>
              <a:latin typeface="Poppins Medium"/>
              <a:ea typeface="Poppins Medium"/>
              <a:cs typeface="Poppins Medium"/>
              <a:sym typeface="Poppins Medium"/>
            </a:endParaRPr>
          </a:p>
        </p:txBody>
      </p:sp>
      <p:sp>
        <p:nvSpPr>
          <p:cNvPr id="1696" name="Google Shape;1696;p281"/>
          <p:cNvSpPr txBox="1"/>
          <p:nvPr>
            <p:ph type="title"/>
          </p:nvPr>
        </p:nvSpPr>
        <p:spPr>
          <a:xfrm>
            <a:off x="5365450" y="4124167"/>
            <a:ext cx="3361200" cy="591000"/>
          </a:xfrm>
          <a:prstGeom prst="rect">
            <a:avLst/>
          </a:prstGeom>
        </p:spPr>
        <p:txBody>
          <a:bodyPr anchorCtr="0" anchor="t" bIns="0" lIns="0" spcFirstLastPara="1" rIns="0" wrap="square" tIns="0">
            <a:spAutoFit/>
          </a:bodyPr>
          <a:lstStyle/>
          <a:p>
            <a:pPr indent="0" lvl="0" marL="0" rtl="0" algn="r">
              <a:spcBef>
                <a:spcPts val="0"/>
              </a:spcBef>
              <a:spcAft>
                <a:spcPts val="0"/>
              </a:spcAft>
              <a:buNone/>
            </a:pPr>
            <a:r>
              <a:rPr lang="en"/>
              <a:t>Share here</a:t>
            </a:r>
            <a:endParaRPr/>
          </a:p>
        </p:txBody>
      </p:sp>
      <p:sp>
        <p:nvSpPr>
          <p:cNvPr id="1697" name="Google Shape;1697;p281"/>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1300"/>
              <a:t>🔗</a:t>
            </a:r>
            <a:r>
              <a:rPr b="1" lang="en" sz="1300">
                <a:solidFill>
                  <a:schemeClr val="accent4"/>
                </a:solidFill>
              </a:rPr>
              <a:t> </a:t>
            </a:r>
            <a:r>
              <a:rPr b="1" lang="en" sz="1300" u="sng">
                <a:solidFill>
                  <a:schemeClr val="accent4"/>
                </a:solidFill>
                <a:hlinkClick r:id="rId4">
                  <a:extLst>
                    <a:ext uri="{A12FA001-AC4F-418D-AE19-62706E023703}">
                      <ahyp:hlinkClr val="tx"/>
                    </a:ext>
                  </a:extLst>
                </a:hlinkClick>
              </a:rPr>
              <a:t>https://www.surveymonkey.com/r/MFQBWX2</a:t>
            </a:r>
            <a:endParaRPr b="1" sz="1300">
              <a:solidFill>
                <a:schemeClr val="accent4"/>
              </a:solidFill>
            </a:endParaRPr>
          </a:p>
          <a:p>
            <a:pPr indent="0" lvl="0" marL="0" rtl="0" algn="l">
              <a:spcBef>
                <a:spcPts val="0"/>
              </a:spcBef>
              <a:spcAft>
                <a:spcPts val="0"/>
              </a:spcAft>
              <a:buNone/>
            </a:pPr>
            <a:r>
              <a:t/>
            </a:r>
            <a:endParaRPr>
              <a:solidFill>
                <a:schemeClr val="accent3"/>
              </a:solidFill>
            </a:endParaRPr>
          </a:p>
        </p:txBody>
      </p:sp>
      <p:pic>
        <p:nvPicPr>
          <p:cNvPr id="1698" name="Google Shape;1698;p281"/>
          <p:cNvPicPr preferRelativeResize="0"/>
          <p:nvPr/>
        </p:nvPicPr>
        <p:blipFill>
          <a:blip r:embed="rId5">
            <a:alphaModFix/>
          </a:blip>
          <a:stretch>
            <a:fillRect/>
          </a:stretch>
        </p:blipFill>
        <p:spPr>
          <a:xfrm>
            <a:off x="6243800" y="1209450"/>
            <a:ext cx="2438400" cy="2438400"/>
          </a:xfrm>
          <a:prstGeom prst="rect">
            <a:avLst/>
          </a:prstGeom>
          <a:noFill/>
          <a:ln cap="flat" cmpd="sng" w="38100">
            <a:solidFill>
              <a:schemeClr val="lt1"/>
            </a:solidFill>
            <a:prstDash val="solid"/>
            <a:round/>
            <a:headEnd len="sm" w="sm" type="none"/>
            <a:tailEnd len="sm" w="sm" type="none"/>
          </a:ln>
        </p:spPr>
      </p:pic>
      <p:sp>
        <p:nvSpPr>
          <p:cNvPr id="1699" name="Google Shape;1699;p281"/>
          <p:cNvSpPr/>
          <p:nvPr/>
        </p:nvSpPr>
        <p:spPr>
          <a:xfrm>
            <a:off x="179225" y="170917"/>
            <a:ext cx="4367100" cy="5373600"/>
          </a:xfrm>
          <a:prstGeom prst="roundRect">
            <a:avLst>
              <a:gd fmla="val 11782" name="adj"/>
            </a:avLst>
          </a:prstGeom>
          <a:solidFill>
            <a:srgbClr val="FFFFFF"/>
          </a:solidFill>
          <a:ln>
            <a:noFill/>
          </a:ln>
        </p:spPr>
        <p:txBody>
          <a:bodyPr anchorCtr="0" anchor="t" bIns="34275" lIns="182875" spcFirstLastPara="1" rIns="182875" wrap="square" tIns="182875">
            <a:noAutofit/>
          </a:bodyPr>
          <a:lstStyle/>
          <a:p>
            <a:pPr indent="0" lvl="0" marL="0" rtl="0" algn="l">
              <a:spcBef>
                <a:spcPts val="0"/>
              </a:spcBef>
              <a:spcAft>
                <a:spcPts val="0"/>
              </a:spcAft>
              <a:buNone/>
            </a:pPr>
            <a:r>
              <a:rPr lang="en" sz="3400">
                <a:solidFill>
                  <a:srgbClr val="1241B0"/>
                </a:solidFill>
                <a:latin typeface="Poppins Medium"/>
                <a:ea typeface="Poppins Medium"/>
                <a:cs typeface="Poppins Medium"/>
                <a:sym typeface="Poppins Medium"/>
              </a:rPr>
              <a:t>Your Opinion Matters To Us</a:t>
            </a:r>
            <a:endParaRPr sz="1800">
              <a:solidFill>
                <a:srgbClr val="1241B0"/>
              </a:solidFill>
              <a:latin typeface="Poppins Medium"/>
              <a:ea typeface="Poppins Medium"/>
              <a:cs typeface="Poppins Medium"/>
              <a:sym typeface="Poppins Medium"/>
            </a:endParaRPr>
          </a:p>
          <a:p>
            <a:pPr indent="0" lvl="0" marL="0" rtl="0" algn="l">
              <a:spcBef>
                <a:spcPts val="1000"/>
              </a:spcBef>
              <a:spcAft>
                <a:spcPts val="0"/>
              </a:spcAft>
              <a:buNone/>
            </a:pPr>
            <a:r>
              <a:t/>
            </a:r>
            <a:endParaRPr sz="1600">
              <a:solidFill>
                <a:srgbClr val="1241B0"/>
              </a:solidFill>
              <a:latin typeface="Lato"/>
              <a:ea typeface="Lato"/>
              <a:cs typeface="Lato"/>
              <a:sym typeface="Lato"/>
            </a:endParaRPr>
          </a:p>
          <a:p>
            <a:pPr indent="0" lvl="0" marL="0" rtl="0" algn="l">
              <a:spcBef>
                <a:spcPts val="1000"/>
              </a:spcBef>
              <a:spcAft>
                <a:spcPts val="1000"/>
              </a:spcAft>
              <a:buNone/>
            </a:pPr>
            <a:r>
              <a:t/>
            </a:r>
            <a:endParaRPr sz="1600">
              <a:solidFill>
                <a:srgbClr val="1241B0"/>
              </a:solidFill>
              <a:latin typeface="Lato"/>
              <a:ea typeface="Lato"/>
              <a:cs typeface="Lato"/>
              <a:sym typeface="Lato"/>
            </a:endParaRPr>
          </a:p>
        </p:txBody>
      </p:sp>
      <p:sp>
        <p:nvSpPr>
          <p:cNvPr id="1700" name="Google Shape;1700;p281"/>
          <p:cNvSpPr txBox="1"/>
          <p:nvPr/>
        </p:nvSpPr>
        <p:spPr>
          <a:xfrm>
            <a:off x="450677" y="2365800"/>
            <a:ext cx="3000000" cy="17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241B0"/>
                </a:solidFill>
                <a:latin typeface="Lato"/>
                <a:ea typeface="Lato"/>
                <a:cs typeface="Lato"/>
                <a:sym typeface="Lato"/>
              </a:rPr>
              <a:t>At the end of each session, please scan the QR code or use the link to share your feedback.</a:t>
            </a:r>
            <a:endParaRPr sz="1600">
              <a:solidFill>
                <a:srgbClr val="1241B0"/>
              </a:solidFill>
              <a:latin typeface="Lato"/>
              <a:ea typeface="Lato"/>
              <a:cs typeface="Lato"/>
              <a:sym typeface="Lato"/>
            </a:endParaRPr>
          </a:p>
          <a:p>
            <a:pPr indent="0" lvl="0" marL="0" rtl="0" algn="l">
              <a:spcBef>
                <a:spcPts val="1000"/>
              </a:spcBef>
              <a:spcAft>
                <a:spcPts val="1000"/>
              </a:spcAft>
              <a:buNone/>
            </a:pPr>
            <a:r>
              <a:rPr lang="en" sz="1600">
                <a:solidFill>
                  <a:srgbClr val="1241B0"/>
                </a:solidFill>
                <a:latin typeface="Lato"/>
                <a:ea typeface="Lato"/>
                <a:cs typeface="Lato"/>
                <a:sym typeface="Lato"/>
              </a:rPr>
              <a:t>Your insights help us improve and make each cohort better than the last.</a:t>
            </a:r>
            <a:endParaRPr/>
          </a:p>
        </p:txBody>
      </p:sp>
      <p:sp>
        <p:nvSpPr>
          <p:cNvPr id="1701" name="Google Shape;1701;p281"/>
          <p:cNvSpPr txBox="1"/>
          <p:nvPr/>
        </p:nvSpPr>
        <p:spPr>
          <a:xfrm>
            <a:off x="457200" y="1504787"/>
            <a:ext cx="464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600">
                <a:solidFill>
                  <a:srgbClr val="1241B0"/>
                </a:solidFill>
                <a:latin typeface="Poppins Medium"/>
                <a:ea typeface="Poppins Medium"/>
                <a:cs typeface="Poppins Medium"/>
                <a:sym typeface="Poppins Medium"/>
              </a:rPr>
              <a:t>We’d love to hear about your</a:t>
            </a:r>
            <a:br>
              <a:rPr lang="en" sz="1600">
                <a:solidFill>
                  <a:srgbClr val="1241B0"/>
                </a:solidFill>
                <a:latin typeface="Poppins Medium"/>
                <a:ea typeface="Poppins Medium"/>
                <a:cs typeface="Poppins Medium"/>
                <a:sym typeface="Poppins Medium"/>
              </a:rPr>
            </a:br>
            <a:r>
              <a:rPr lang="en" sz="1600">
                <a:solidFill>
                  <a:srgbClr val="1241B0"/>
                </a:solidFill>
                <a:latin typeface="Poppins Medium"/>
                <a:ea typeface="Poppins Medium"/>
                <a:cs typeface="Poppins Medium"/>
                <a:sym typeface="Poppins Medium"/>
              </a:rPr>
              <a:t>experience!</a:t>
            </a:r>
            <a:endParaRPr>
              <a:latin typeface="Poppins Medium"/>
              <a:ea typeface="Poppins Medium"/>
              <a:cs typeface="Poppins Medium"/>
              <a:sym typeface="Poppi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282"/>
          <p:cNvSpPr/>
          <p:nvPr/>
        </p:nvSpPr>
        <p:spPr>
          <a:xfrm>
            <a:off x="-7475" y="5275"/>
            <a:ext cx="9144000" cy="5715000"/>
          </a:xfrm>
          <a:prstGeom prst="rect">
            <a:avLst/>
          </a:prstGeom>
          <a:solidFill>
            <a:srgbClr val="07182C">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8" name="Google Shape;1708;p282"/>
          <p:cNvSpPr txBox="1"/>
          <p:nvPr>
            <p:ph type="title"/>
          </p:nvPr>
        </p:nvSpPr>
        <p:spPr>
          <a:xfrm>
            <a:off x="457100" y="468050"/>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t>Resources &amp; Templates</a:t>
            </a:r>
            <a:endParaRPr sz="3500"/>
          </a:p>
        </p:txBody>
      </p:sp>
      <p:sp>
        <p:nvSpPr>
          <p:cNvPr id="1709" name="Google Shape;1709;p282">
            <a:hlinkClick r:id="rId3"/>
          </p:cNvPr>
          <p:cNvSpPr/>
          <p:nvPr/>
        </p:nvSpPr>
        <p:spPr>
          <a:xfrm>
            <a:off x="457200" y="4139702"/>
            <a:ext cx="4045200" cy="1118100"/>
          </a:xfrm>
          <a:prstGeom prst="roundRect">
            <a:avLst>
              <a:gd fmla="val 7531" name="adj"/>
            </a:avLst>
          </a:prstGeom>
          <a:solidFill>
            <a:schemeClr val="lt1"/>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1710" name="Google Shape;1710;p282"/>
          <p:cNvSpPr txBox="1"/>
          <p:nvPr/>
        </p:nvSpPr>
        <p:spPr>
          <a:xfrm>
            <a:off x="1652983" y="4234435"/>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chemeClr val="dk2"/>
                </a:solidFill>
                <a:latin typeface="Poppins SemiBold"/>
                <a:ea typeface="Poppins SemiBold"/>
                <a:cs typeface="Poppins SemiBold"/>
                <a:sym typeface="Poppins SemiBold"/>
              </a:rPr>
              <a:t>PRODUCT SCHOOL RESOURCE</a:t>
            </a:r>
            <a:endParaRPr sz="807">
              <a:solidFill>
                <a:schemeClr val="dk2"/>
              </a:solidFill>
              <a:latin typeface="Poppins"/>
              <a:ea typeface="Poppins"/>
              <a:cs typeface="Poppins"/>
              <a:sym typeface="Poppins"/>
            </a:endParaRPr>
          </a:p>
        </p:txBody>
      </p:sp>
      <p:sp>
        <p:nvSpPr>
          <p:cNvPr id="1711" name="Google Shape;1711;p282"/>
          <p:cNvSpPr txBox="1"/>
          <p:nvPr/>
        </p:nvSpPr>
        <p:spPr>
          <a:xfrm>
            <a:off x="1652983" y="4358648"/>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Poppins SemiBold"/>
                <a:ea typeface="Poppins SemiBold"/>
                <a:cs typeface="Poppins SemiBold"/>
                <a:sym typeface="Poppins SemiBold"/>
              </a:rPr>
              <a:t>Prototype Prompting Template</a:t>
            </a:r>
            <a:endParaRPr sz="1200">
              <a:solidFill>
                <a:schemeClr val="dk1"/>
              </a:solidFill>
              <a:latin typeface="Poppins SemiBold"/>
              <a:ea typeface="Poppins SemiBold"/>
              <a:cs typeface="Poppins SemiBold"/>
              <a:sym typeface="Poppins SemiBold"/>
            </a:endParaRPr>
          </a:p>
        </p:txBody>
      </p:sp>
      <p:sp>
        <p:nvSpPr>
          <p:cNvPr id="1712" name="Google Shape;1712;p282"/>
          <p:cNvSpPr txBox="1"/>
          <p:nvPr/>
        </p:nvSpPr>
        <p:spPr>
          <a:xfrm>
            <a:off x="1652983" y="5013975"/>
            <a:ext cx="2849400" cy="149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68" u="sng">
                <a:solidFill>
                  <a:schemeClr val="hlink"/>
                </a:solidFill>
                <a:latin typeface="Poppins SemiBold"/>
                <a:ea typeface="Poppins SemiBold"/>
                <a:cs typeface="Poppins SemiBold"/>
                <a:sym typeface="Poppins SemiBold"/>
                <a:hlinkClick r:id="rId4"/>
              </a:rPr>
              <a:t>View resource</a:t>
            </a:r>
            <a:endParaRPr sz="968" u="sng">
              <a:solidFill>
                <a:schemeClr val="accent1"/>
              </a:solidFill>
              <a:latin typeface="Poppins SemiBold"/>
              <a:ea typeface="Poppins SemiBold"/>
              <a:cs typeface="Poppins SemiBold"/>
              <a:sym typeface="Poppins SemiBold"/>
            </a:endParaRPr>
          </a:p>
        </p:txBody>
      </p:sp>
      <p:sp>
        <p:nvSpPr>
          <p:cNvPr id="1713" name="Google Shape;1713;p282">
            <a:hlinkClick r:id="rId5"/>
          </p:cNvPr>
          <p:cNvSpPr/>
          <p:nvPr/>
        </p:nvSpPr>
        <p:spPr>
          <a:xfrm>
            <a:off x="4641647" y="4139700"/>
            <a:ext cx="4045200" cy="1118100"/>
          </a:xfrm>
          <a:prstGeom prst="roundRect">
            <a:avLst>
              <a:gd fmla="val 7531" name="adj"/>
            </a:avLst>
          </a:prstGeom>
          <a:solidFill>
            <a:srgbClr val="FFFFFF"/>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1714" name="Google Shape;1714;p282"/>
          <p:cNvSpPr txBox="1"/>
          <p:nvPr/>
        </p:nvSpPr>
        <p:spPr>
          <a:xfrm>
            <a:off x="5837430" y="4234434"/>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rgbClr val="737373"/>
                </a:solidFill>
                <a:latin typeface="Poppins SemiBold"/>
                <a:ea typeface="Poppins SemiBold"/>
                <a:cs typeface="Poppins SemiBold"/>
                <a:sym typeface="Poppins SemiBold"/>
              </a:rPr>
              <a:t>HANDS-ON LAB GUIDE</a:t>
            </a:r>
            <a:endParaRPr sz="807">
              <a:solidFill>
                <a:srgbClr val="737373"/>
              </a:solidFill>
              <a:latin typeface="Poppins"/>
              <a:ea typeface="Poppins"/>
              <a:cs typeface="Poppins"/>
              <a:sym typeface="Poppins"/>
            </a:endParaRPr>
          </a:p>
        </p:txBody>
      </p:sp>
      <p:sp>
        <p:nvSpPr>
          <p:cNvPr id="1715" name="Google Shape;1715;p282"/>
          <p:cNvSpPr txBox="1"/>
          <p:nvPr/>
        </p:nvSpPr>
        <p:spPr>
          <a:xfrm>
            <a:off x="5837430" y="5013974"/>
            <a:ext cx="2849400" cy="149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68" u="sng">
                <a:solidFill>
                  <a:schemeClr val="hlink"/>
                </a:solidFill>
                <a:latin typeface="Poppins SemiBold"/>
                <a:ea typeface="Poppins SemiBold"/>
                <a:cs typeface="Poppins SemiBold"/>
                <a:sym typeface="Poppins SemiBold"/>
                <a:hlinkClick r:id="rId6"/>
              </a:rPr>
              <a:t>View resource</a:t>
            </a:r>
            <a:endParaRPr sz="968" u="sng">
              <a:solidFill>
                <a:srgbClr val="1241B0"/>
              </a:solidFill>
              <a:latin typeface="Poppins SemiBold"/>
              <a:ea typeface="Poppins SemiBold"/>
              <a:cs typeface="Poppins SemiBold"/>
              <a:sym typeface="Poppins SemiBold"/>
            </a:endParaRPr>
          </a:p>
        </p:txBody>
      </p:sp>
      <p:sp>
        <p:nvSpPr>
          <p:cNvPr id="1716" name="Google Shape;1716;p282"/>
          <p:cNvSpPr txBox="1"/>
          <p:nvPr/>
        </p:nvSpPr>
        <p:spPr>
          <a:xfrm>
            <a:off x="5837430" y="4365828"/>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7182C"/>
                </a:solidFill>
                <a:latin typeface="Poppins SemiBold"/>
                <a:ea typeface="Poppins SemiBold"/>
                <a:cs typeface="Poppins SemiBold"/>
                <a:sym typeface="Poppins SemiBold"/>
              </a:rPr>
              <a:t>Module 2 Lab Guide</a:t>
            </a:r>
            <a:endParaRPr sz="1200">
              <a:solidFill>
                <a:srgbClr val="07182C"/>
              </a:solidFill>
              <a:latin typeface="Poppins SemiBold"/>
              <a:ea typeface="Poppins SemiBold"/>
              <a:cs typeface="Poppins SemiBold"/>
              <a:sym typeface="Poppins SemiBold"/>
            </a:endParaRPr>
          </a:p>
        </p:txBody>
      </p:sp>
      <p:sp>
        <p:nvSpPr>
          <p:cNvPr id="1717" name="Google Shape;1717;p282"/>
          <p:cNvSpPr/>
          <p:nvPr/>
        </p:nvSpPr>
        <p:spPr>
          <a:xfrm>
            <a:off x="4735000" y="4213675"/>
            <a:ext cx="957000" cy="936900"/>
          </a:xfrm>
          <a:prstGeom prst="roundRect">
            <a:avLst>
              <a:gd fmla="val 11496" name="adj"/>
            </a:avLst>
          </a:prstGeom>
          <a:solidFill>
            <a:srgbClr val="1241B0"/>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1718" name="Google Shape;1718;p282"/>
          <p:cNvSpPr/>
          <p:nvPr/>
        </p:nvSpPr>
        <p:spPr>
          <a:xfrm>
            <a:off x="4868800" y="4344613"/>
            <a:ext cx="689400" cy="670800"/>
          </a:xfrm>
          <a:prstGeom prst="ellipse">
            <a:avLst/>
          </a:prstGeom>
          <a:solidFill>
            <a:srgbClr val="DBEAFE"/>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930"/>
          </a:p>
        </p:txBody>
      </p:sp>
      <p:pic>
        <p:nvPicPr>
          <p:cNvPr id="1719" name="Google Shape;1719;p282"/>
          <p:cNvPicPr preferRelativeResize="0"/>
          <p:nvPr/>
        </p:nvPicPr>
        <p:blipFill>
          <a:blip r:embed="rId7">
            <a:alphaModFix/>
          </a:blip>
          <a:stretch>
            <a:fillRect/>
          </a:stretch>
        </p:blipFill>
        <p:spPr>
          <a:xfrm>
            <a:off x="4875077" y="4348976"/>
            <a:ext cx="689400" cy="689400"/>
          </a:xfrm>
          <a:prstGeom prst="rect">
            <a:avLst/>
          </a:prstGeom>
          <a:noFill/>
          <a:ln>
            <a:noFill/>
          </a:ln>
        </p:spPr>
      </p:pic>
      <p:sp>
        <p:nvSpPr>
          <p:cNvPr id="1720" name="Google Shape;1720;p282"/>
          <p:cNvSpPr/>
          <p:nvPr/>
        </p:nvSpPr>
        <p:spPr>
          <a:xfrm>
            <a:off x="556700" y="4213675"/>
            <a:ext cx="957000" cy="936900"/>
          </a:xfrm>
          <a:prstGeom prst="roundRect">
            <a:avLst>
              <a:gd fmla="val 11496" name="adj"/>
            </a:avLst>
          </a:prstGeom>
          <a:solidFill>
            <a:srgbClr val="1241B0"/>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1721" name="Google Shape;1721;p282"/>
          <p:cNvSpPr/>
          <p:nvPr/>
        </p:nvSpPr>
        <p:spPr>
          <a:xfrm>
            <a:off x="690500" y="4359125"/>
            <a:ext cx="689400" cy="670800"/>
          </a:xfrm>
          <a:prstGeom prst="ellipse">
            <a:avLst/>
          </a:prstGeom>
          <a:solidFill>
            <a:srgbClr val="DBEAFE"/>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930"/>
          </a:p>
        </p:txBody>
      </p:sp>
      <p:pic>
        <p:nvPicPr>
          <p:cNvPr id="1722" name="Google Shape;1722;p282"/>
          <p:cNvPicPr preferRelativeResize="0"/>
          <p:nvPr/>
        </p:nvPicPr>
        <p:blipFill>
          <a:blip r:embed="rId8">
            <a:alphaModFix/>
          </a:blip>
          <a:stretch>
            <a:fillRect/>
          </a:stretch>
        </p:blipFill>
        <p:spPr>
          <a:xfrm rot="24">
            <a:off x="741300" y="4363352"/>
            <a:ext cx="587794" cy="670797"/>
          </a:xfrm>
          <a:prstGeom prst="rect">
            <a:avLst/>
          </a:prstGeom>
          <a:noFill/>
          <a:ln>
            <a:noFill/>
          </a:ln>
        </p:spPr>
      </p:pic>
      <p:sp>
        <p:nvSpPr>
          <p:cNvPr id="1723" name="Google Shape;1723;p282">
            <a:hlinkClick r:id="rId9"/>
          </p:cNvPr>
          <p:cNvSpPr/>
          <p:nvPr/>
        </p:nvSpPr>
        <p:spPr>
          <a:xfrm>
            <a:off x="457200" y="2891927"/>
            <a:ext cx="4045200" cy="1118100"/>
          </a:xfrm>
          <a:prstGeom prst="roundRect">
            <a:avLst>
              <a:gd fmla="val 7531" name="adj"/>
            </a:avLst>
          </a:prstGeom>
          <a:solidFill>
            <a:srgbClr val="FFFFFF"/>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1724" name="Google Shape;1724;p282"/>
          <p:cNvSpPr txBox="1"/>
          <p:nvPr/>
        </p:nvSpPr>
        <p:spPr>
          <a:xfrm>
            <a:off x="1652983" y="2986660"/>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rgbClr val="737373"/>
                </a:solidFill>
                <a:latin typeface="Poppins SemiBold"/>
                <a:ea typeface="Poppins SemiBold"/>
                <a:cs typeface="Poppins SemiBold"/>
                <a:sym typeface="Poppins SemiBold"/>
              </a:rPr>
              <a:t>PRODUCT SCHOOL WEBINAR</a:t>
            </a:r>
            <a:endParaRPr sz="807">
              <a:solidFill>
                <a:srgbClr val="737373"/>
              </a:solidFill>
              <a:latin typeface="Poppins"/>
              <a:ea typeface="Poppins"/>
              <a:cs typeface="Poppins"/>
              <a:sym typeface="Poppins"/>
            </a:endParaRPr>
          </a:p>
        </p:txBody>
      </p:sp>
      <p:sp>
        <p:nvSpPr>
          <p:cNvPr id="1725" name="Google Shape;1725;p282"/>
          <p:cNvSpPr txBox="1"/>
          <p:nvPr/>
        </p:nvSpPr>
        <p:spPr>
          <a:xfrm>
            <a:off x="1652983" y="3110873"/>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7182C"/>
                </a:solidFill>
                <a:latin typeface="Poppins SemiBold"/>
                <a:ea typeface="Poppins SemiBold"/>
                <a:cs typeface="Poppins SemiBold"/>
                <a:sym typeface="Poppins SemiBold"/>
              </a:rPr>
              <a:t>How PMs Lead with Prompts</a:t>
            </a:r>
            <a:endParaRPr sz="1200">
              <a:solidFill>
                <a:srgbClr val="07182C"/>
              </a:solidFill>
              <a:latin typeface="Poppins SemiBold"/>
              <a:ea typeface="Poppins SemiBold"/>
              <a:cs typeface="Poppins SemiBold"/>
              <a:sym typeface="Poppins SemiBold"/>
            </a:endParaRPr>
          </a:p>
        </p:txBody>
      </p:sp>
      <p:sp>
        <p:nvSpPr>
          <p:cNvPr id="1726" name="Google Shape;1726;p282"/>
          <p:cNvSpPr txBox="1"/>
          <p:nvPr/>
        </p:nvSpPr>
        <p:spPr>
          <a:xfrm>
            <a:off x="1652983" y="3766200"/>
            <a:ext cx="2849400" cy="149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68" u="sng">
                <a:solidFill>
                  <a:schemeClr val="hlink"/>
                </a:solidFill>
                <a:latin typeface="Poppins SemiBold"/>
                <a:ea typeface="Poppins SemiBold"/>
                <a:cs typeface="Poppins SemiBold"/>
                <a:sym typeface="Poppins SemiBold"/>
                <a:hlinkClick r:id="rId10"/>
              </a:rPr>
              <a:t>View webinar</a:t>
            </a:r>
            <a:endParaRPr sz="968" u="sng">
              <a:solidFill>
                <a:srgbClr val="1241B0"/>
              </a:solidFill>
              <a:latin typeface="Poppins SemiBold"/>
              <a:ea typeface="Poppins SemiBold"/>
              <a:cs typeface="Poppins SemiBold"/>
              <a:sym typeface="Poppins SemiBold"/>
            </a:endParaRPr>
          </a:p>
        </p:txBody>
      </p:sp>
      <p:pic>
        <p:nvPicPr>
          <p:cNvPr id="1727" name="Google Shape;1727;p282" title="thumbnail-[Edit_me_w_speaker_name].png"/>
          <p:cNvPicPr preferRelativeResize="0"/>
          <p:nvPr/>
        </p:nvPicPr>
        <p:blipFill rotWithShape="1">
          <a:blip r:embed="rId11">
            <a:alphaModFix/>
          </a:blip>
          <a:srcRect b="9189" l="0" r="53622" t="0"/>
          <a:stretch/>
        </p:blipFill>
        <p:spPr>
          <a:xfrm>
            <a:off x="556696" y="2978307"/>
            <a:ext cx="957000" cy="936900"/>
          </a:xfrm>
          <a:prstGeom prst="roundRect">
            <a:avLst>
              <a:gd fmla="val 12211" name="adj"/>
            </a:avLst>
          </a:prstGeom>
          <a:noFill/>
          <a:ln>
            <a:noFill/>
          </a:ln>
        </p:spPr>
      </p:pic>
      <p:sp>
        <p:nvSpPr>
          <p:cNvPr id="1728" name="Google Shape;1728;p282"/>
          <p:cNvSpPr/>
          <p:nvPr/>
        </p:nvSpPr>
        <p:spPr>
          <a:xfrm>
            <a:off x="556700" y="2978300"/>
            <a:ext cx="957000" cy="936900"/>
          </a:xfrm>
          <a:prstGeom prst="roundRect">
            <a:avLst>
              <a:gd fmla="val 11496" name="adj"/>
            </a:avLst>
          </a:prstGeom>
          <a:solidFill>
            <a:srgbClr val="3B82F6"/>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pic>
        <p:nvPicPr>
          <p:cNvPr id="1729" name="Google Shape;1729;p282"/>
          <p:cNvPicPr preferRelativeResize="0"/>
          <p:nvPr/>
        </p:nvPicPr>
        <p:blipFill>
          <a:blip r:embed="rId12">
            <a:alphaModFix/>
          </a:blip>
          <a:stretch>
            <a:fillRect/>
          </a:stretch>
        </p:blipFill>
        <p:spPr>
          <a:xfrm rot="269018">
            <a:off x="707542" y="3186815"/>
            <a:ext cx="641458" cy="516487"/>
          </a:xfrm>
          <a:prstGeom prst="rect">
            <a:avLst/>
          </a:prstGeom>
          <a:noFill/>
          <a:ln>
            <a:noFill/>
          </a:ln>
        </p:spPr>
      </p:pic>
      <p:sp>
        <p:nvSpPr>
          <p:cNvPr id="1730" name="Google Shape;1730;p282"/>
          <p:cNvSpPr/>
          <p:nvPr/>
        </p:nvSpPr>
        <p:spPr>
          <a:xfrm>
            <a:off x="556700" y="2982525"/>
            <a:ext cx="957000" cy="936900"/>
          </a:xfrm>
          <a:prstGeom prst="roundRect">
            <a:avLst>
              <a:gd fmla="val 11496" name="adj"/>
            </a:avLst>
          </a:prstGeom>
          <a:solidFill>
            <a:srgbClr val="3B82F6"/>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1731" name="Google Shape;1731;p282"/>
          <p:cNvSpPr/>
          <p:nvPr/>
        </p:nvSpPr>
        <p:spPr>
          <a:xfrm>
            <a:off x="703250" y="3116925"/>
            <a:ext cx="663900" cy="663900"/>
          </a:xfrm>
          <a:prstGeom prst="ellipse">
            <a:avLst/>
          </a:prstGeom>
          <a:solidFill>
            <a:srgbClr val="EFF6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732" name="Google Shape;1732;p282"/>
          <p:cNvPicPr preferRelativeResize="0"/>
          <p:nvPr/>
        </p:nvPicPr>
        <p:blipFill>
          <a:blip r:embed="rId12">
            <a:alphaModFix/>
          </a:blip>
          <a:stretch>
            <a:fillRect/>
          </a:stretch>
        </p:blipFill>
        <p:spPr>
          <a:xfrm rot="269018">
            <a:off x="724365" y="3191040"/>
            <a:ext cx="641458" cy="516487"/>
          </a:xfrm>
          <a:prstGeom prst="rect">
            <a:avLst/>
          </a:prstGeom>
          <a:noFill/>
          <a:ln>
            <a:noFill/>
          </a:ln>
          <a:effectLst>
            <a:outerShdw blurRad="57150" rotWithShape="0" algn="bl" dir="5400000" dist="19050">
              <a:srgbClr val="000000">
                <a:alpha val="50000"/>
              </a:srgbClr>
            </a:outerShdw>
          </a:effectLst>
        </p:spPr>
      </p:pic>
      <p:grpSp>
        <p:nvGrpSpPr>
          <p:cNvPr id="1733" name="Google Shape;1733;p282"/>
          <p:cNvGrpSpPr/>
          <p:nvPr/>
        </p:nvGrpSpPr>
        <p:grpSpPr>
          <a:xfrm>
            <a:off x="4735000" y="4230306"/>
            <a:ext cx="957000" cy="936900"/>
            <a:chOff x="4684025" y="1791581"/>
            <a:chExt cx="957000" cy="936900"/>
          </a:xfrm>
        </p:grpSpPr>
        <p:sp>
          <p:nvSpPr>
            <p:cNvPr id="1734" name="Google Shape;1734;p282"/>
            <p:cNvSpPr/>
            <p:nvPr/>
          </p:nvSpPr>
          <p:spPr>
            <a:xfrm>
              <a:off x="4684025" y="1791581"/>
              <a:ext cx="957000" cy="936900"/>
            </a:xfrm>
            <a:prstGeom prst="roundRect">
              <a:avLst>
                <a:gd fmla="val 11496" name="adj"/>
              </a:avLst>
            </a:prstGeom>
            <a:solidFill>
              <a:srgbClr val="07182C"/>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1735" name="Google Shape;1735;p282"/>
            <p:cNvSpPr/>
            <p:nvPr/>
          </p:nvSpPr>
          <p:spPr>
            <a:xfrm>
              <a:off x="4824300" y="1910925"/>
              <a:ext cx="663900" cy="66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736" name="Google Shape;1736;p282" title="Group 35 (2).png"/>
            <p:cNvPicPr preferRelativeResize="0"/>
            <p:nvPr/>
          </p:nvPicPr>
          <p:blipFill rotWithShape="1">
            <a:blip r:embed="rId13">
              <a:alphaModFix/>
            </a:blip>
            <a:srcRect b="0" l="0" r="0" t="0"/>
            <a:stretch/>
          </p:blipFill>
          <p:spPr>
            <a:xfrm>
              <a:off x="4875113" y="1899533"/>
              <a:ext cx="582050" cy="710642"/>
            </a:xfrm>
            <a:prstGeom prst="rect">
              <a:avLst/>
            </a:prstGeom>
            <a:noFill/>
            <a:ln>
              <a:noFill/>
            </a:ln>
            <a:effectLst>
              <a:outerShdw blurRad="57150" rotWithShape="0" algn="bl" dir="5400000" dist="19050">
                <a:srgbClr val="000000">
                  <a:alpha val="35000"/>
                </a:srgbClr>
              </a:outerShdw>
            </a:effectLst>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72C"/>
        </a:solidFill>
      </p:bgPr>
    </p:bg>
    <p:spTree>
      <p:nvGrpSpPr>
        <p:cNvPr id="1740" name="Shape 1740"/>
        <p:cNvGrpSpPr/>
        <p:nvPr/>
      </p:nvGrpSpPr>
      <p:grpSpPr>
        <a:xfrm>
          <a:off x="0" y="0"/>
          <a:ext cx="0" cy="0"/>
          <a:chOff x="0" y="0"/>
          <a:chExt cx="0" cy="0"/>
        </a:xfrm>
      </p:grpSpPr>
      <p:sp>
        <p:nvSpPr>
          <p:cNvPr id="1741" name="Google Shape;1741;p283"/>
          <p:cNvSpPr txBox="1"/>
          <p:nvPr>
            <p:ph type="title"/>
          </p:nvPr>
        </p:nvSpPr>
        <p:spPr>
          <a:xfrm>
            <a:off x="457200" y="3472000"/>
            <a:ext cx="5010300" cy="173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t>Q&amp;A</a:t>
            </a:r>
            <a:endParaRPr sz="9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41" name="Shape 1141"/>
        <p:cNvGrpSpPr/>
        <p:nvPr/>
      </p:nvGrpSpPr>
      <p:grpSpPr>
        <a:xfrm>
          <a:off x="0" y="0"/>
          <a:ext cx="0" cy="0"/>
          <a:chOff x="0" y="0"/>
          <a:chExt cx="0" cy="0"/>
        </a:xfrm>
      </p:grpSpPr>
      <p:sp>
        <p:nvSpPr>
          <p:cNvPr id="1142" name="Google Shape;1142;p250"/>
          <p:cNvSpPr txBox="1"/>
          <p:nvPr>
            <p:ph idx="4294967295" type="subTitle"/>
          </p:nvPr>
        </p:nvSpPr>
        <p:spPr>
          <a:xfrm>
            <a:off x="457200" y="3195055"/>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03	</a:t>
            </a:r>
            <a:r>
              <a:rPr lang="en">
                <a:solidFill>
                  <a:schemeClr val="lt1"/>
                </a:solidFill>
              </a:rPr>
              <a:t>Building Prompts Through a PM Lens</a:t>
            </a:r>
            <a:endParaRPr>
              <a:solidFill>
                <a:schemeClr val="lt1"/>
              </a:solidFill>
            </a:endParaRPr>
          </a:p>
        </p:txBody>
      </p:sp>
      <p:sp>
        <p:nvSpPr>
          <p:cNvPr id="1143" name="Google Shape;1143;p250"/>
          <p:cNvSpPr txBox="1"/>
          <p:nvPr>
            <p:ph idx="4294967295" type="subTitle"/>
          </p:nvPr>
        </p:nvSpPr>
        <p:spPr>
          <a:xfrm>
            <a:off x="457200" y="1747408"/>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01	Prompt Engineering for AI Prototyping</a:t>
            </a:r>
            <a:endParaRPr>
              <a:solidFill>
                <a:schemeClr val="lt1"/>
              </a:solidFill>
            </a:endParaRPr>
          </a:p>
        </p:txBody>
      </p:sp>
      <p:cxnSp>
        <p:nvCxnSpPr>
          <p:cNvPr id="1144" name="Google Shape;1144;p250"/>
          <p:cNvCxnSpPr/>
          <p:nvPr/>
        </p:nvCxnSpPr>
        <p:spPr>
          <a:xfrm>
            <a:off x="457200" y="2201808"/>
            <a:ext cx="8229600" cy="0"/>
          </a:xfrm>
          <a:prstGeom prst="straightConnector1">
            <a:avLst/>
          </a:prstGeom>
          <a:noFill/>
          <a:ln cap="flat" cmpd="sng" w="9525">
            <a:solidFill>
              <a:schemeClr val="accent4"/>
            </a:solidFill>
            <a:prstDash val="solid"/>
            <a:round/>
            <a:headEnd len="med" w="med" type="none"/>
            <a:tailEnd len="med" w="med" type="none"/>
          </a:ln>
        </p:spPr>
      </p:cxnSp>
      <p:cxnSp>
        <p:nvCxnSpPr>
          <p:cNvPr id="1145" name="Google Shape;1145;p250"/>
          <p:cNvCxnSpPr/>
          <p:nvPr/>
        </p:nvCxnSpPr>
        <p:spPr>
          <a:xfrm>
            <a:off x="457200" y="2925858"/>
            <a:ext cx="8229600" cy="0"/>
          </a:xfrm>
          <a:prstGeom prst="straightConnector1">
            <a:avLst/>
          </a:prstGeom>
          <a:noFill/>
          <a:ln cap="flat" cmpd="sng" w="9525">
            <a:solidFill>
              <a:schemeClr val="accent4"/>
            </a:solidFill>
            <a:prstDash val="solid"/>
            <a:round/>
            <a:headEnd len="med" w="med" type="none"/>
            <a:tailEnd len="med" w="med" type="none"/>
          </a:ln>
        </p:spPr>
      </p:cxnSp>
      <p:cxnSp>
        <p:nvCxnSpPr>
          <p:cNvPr id="1146" name="Google Shape;1146;p250"/>
          <p:cNvCxnSpPr/>
          <p:nvPr/>
        </p:nvCxnSpPr>
        <p:spPr>
          <a:xfrm>
            <a:off x="457200" y="3649908"/>
            <a:ext cx="8229600" cy="0"/>
          </a:xfrm>
          <a:prstGeom prst="straightConnector1">
            <a:avLst/>
          </a:prstGeom>
          <a:noFill/>
          <a:ln cap="flat" cmpd="sng" w="9525">
            <a:solidFill>
              <a:schemeClr val="accent4"/>
            </a:solidFill>
            <a:prstDash val="solid"/>
            <a:round/>
            <a:headEnd len="med" w="med" type="none"/>
            <a:tailEnd len="med" w="med" type="none"/>
          </a:ln>
        </p:spPr>
      </p:cxnSp>
      <p:sp>
        <p:nvSpPr>
          <p:cNvPr id="1147" name="Google Shape;1147;p250">
            <a:hlinkClick action="ppaction://hlinksldjump" r:id="rId3"/>
          </p:cNvPr>
          <p:cNvSpPr txBox="1"/>
          <p:nvPr/>
        </p:nvSpPr>
        <p:spPr>
          <a:xfrm>
            <a:off x="7622662" y="1641808"/>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1148" name="Google Shape;1148;p250"/>
          <p:cNvSpPr txBox="1"/>
          <p:nvPr>
            <p:ph type="title"/>
          </p:nvPr>
        </p:nvSpPr>
        <p:spPr>
          <a:xfrm>
            <a:off x="457200" y="457192"/>
            <a:ext cx="8229600" cy="2955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2400">
                <a:solidFill>
                  <a:schemeClr val="lt1"/>
                </a:solidFill>
              </a:rPr>
              <a:t>Agenda</a:t>
            </a:r>
            <a:endParaRPr sz="2400">
              <a:solidFill>
                <a:schemeClr val="lt1"/>
              </a:solidFill>
            </a:endParaRPr>
          </a:p>
        </p:txBody>
      </p:sp>
      <p:sp>
        <p:nvSpPr>
          <p:cNvPr id="1149" name="Google Shape;1149;p250"/>
          <p:cNvSpPr txBox="1"/>
          <p:nvPr>
            <p:ph idx="4294967295" type="subTitle"/>
          </p:nvPr>
        </p:nvSpPr>
        <p:spPr>
          <a:xfrm>
            <a:off x="457200" y="2471450"/>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02	</a:t>
            </a:r>
            <a:r>
              <a:rPr lang="en">
                <a:solidFill>
                  <a:schemeClr val="lt1"/>
                </a:solidFill>
              </a:rPr>
              <a:t>Hands-On Lab: Prompt Your Baseline Fitness App Prototype</a:t>
            </a:r>
            <a:endParaRPr>
              <a:solidFill>
                <a:schemeClr val="lt1"/>
              </a:solidFill>
            </a:endParaRPr>
          </a:p>
        </p:txBody>
      </p:sp>
      <p:sp>
        <p:nvSpPr>
          <p:cNvPr id="1150" name="Google Shape;1150;p250">
            <a:hlinkClick action="ppaction://hlinksldjump" r:id="rId4"/>
          </p:cNvPr>
          <p:cNvSpPr txBox="1"/>
          <p:nvPr/>
        </p:nvSpPr>
        <p:spPr>
          <a:xfrm>
            <a:off x="7622662" y="2365850"/>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1151" name="Google Shape;1151;p250">
            <a:hlinkClick action="ppaction://hlinksldjump" r:id="rId5"/>
          </p:cNvPr>
          <p:cNvSpPr txBox="1"/>
          <p:nvPr/>
        </p:nvSpPr>
        <p:spPr>
          <a:xfrm>
            <a:off x="7622662" y="3089879"/>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1152" name="Google Shape;1152;p250"/>
          <p:cNvSpPr txBox="1"/>
          <p:nvPr>
            <p:ph idx="4294967295" type="subTitle"/>
          </p:nvPr>
        </p:nvSpPr>
        <p:spPr>
          <a:xfrm>
            <a:off x="457225" y="3918659"/>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04	Advanced Prompting Techniques</a:t>
            </a:r>
            <a:endParaRPr>
              <a:solidFill>
                <a:schemeClr val="lt1"/>
              </a:solidFill>
            </a:endParaRPr>
          </a:p>
        </p:txBody>
      </p:sp>
      <p:sp>
        <p:nvSpPr>
          <p:cNvPr id="1153" name="Google Shape;1153;p250">
            <a:hlinkClick action="ppaction://hlinksldjump" r:id="rId6"/>
          </p:cNvPr>
          <p:cNvSpPr txBox="1"/>
          <p:nvPr/>
        </p:nvSpPr>
        <p:spPr>
          <a:xfrm>
            <a:off x="7622687" y="3813059"/>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cxnSp>
        <p:nvCxnSpPr>
          <p:cNvPr id="1154" name="Google Shape;1154;p250"/>
          <p:cNvCxnSpPr/>
          <p:nvPr/>
        </p:nvCxnSpPr>
        <p:spPr>
          <a:xfrm>
            <a:off x="457200" y="4378075"/>
            <a:ext cx="8229600" cy="0"/>
          </a:xfrm>
          <a:prstGeom prst="straightConnector1">
            <a:avLst/>
          </a:prstGeom>
          <a:noFill/>
          <a:ln cap="flat" cmpd="sng" w="9525">
            <a:solidFill>
              <a:schemeClr val="accent4"/>
            </a:solidFill>
            <a:prstDash val="solid"/>
            <a:round/>
            <a:headEnd len="med" w="med" type="none"/>
            <a:tailEnd len="med" w="med" type="none"/>
          </a:ln>
        </p:spPr>
      </p:cxnSp>
      <p:sp>
        <p:nvSpPr>
          <p:cNvPr id="1155" name="Google Shape;1155;p250"/>
          <p:cNvSpPr txBox="1"/>
          <p:nvPr>
            <p:ph idx="4294967295" type="subTitle"/>
          </p:nvPr>
        </p:nvSpPr>
        <p:spPr>
          <a:xfrm>
            <a:off x="457225" y="4652709"/>
            <a:ext cx="671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05	</a:t>
            </a:r>
            <a:r>
              <a:rPr lang="en">
                <a:solidFill>
                  <a:schemeClr val="lt1"/>
                </a:solidFill>
              </a:rPr>
              <a:t>Hands-On Lab: Refine Your Prototype with Advanced Prompting Techniques</a:t>
            </a:r>
            <a:endParaRPr>
              <a:solidFill>
                <a:schemeClr val="lt1"/>
              </a:solidFill>
            </a:endParaRPr>
          </a:p>
        </p:txBody>
      </p:sp>
      <p:sp>
        <p:nvSpPr>
          <p:cNvPr id="1156" name="Google Shape;1156;p250">
            <a:hlinkClick action="ppaction://hlinksldjump" r:id="rId7"/>
          </p:cNvPr>
          <p:cNvSpPr txBox="1"/>
          <p:nvPr/>
        </p:nvSpPr>
        <p:spPr>
          <a:xfrm>
            <a:off x="7622687" y="4547109"/>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cxnSp>
        <p:nvCxnSpPr>
          <p:cNvPr id="1157" name="Google Shape;1157;p250"/>
          <p:cNvCxnSpPr/>
          <p:nvPr/>
        </p:nvCxnSpPr>
        <p:spPr>
          <a:xfrm>
            <a:off x="457200" y="5112125"/>
            <a:ext cx="8229600" cy="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1161" name="Shape 1161"/>
        <p:cNvGrpSpPr/>
        <p:nvPr/>
      </p:nvGrpSpPr>
      <p:grpSpPr>
        <a:xfrm>
          <a:off x="0" y="0"/>
          <a:ext cx="0" cy="0"/>
          <a:chOff x="0" y="0"/>
          <a:chExt cx="0" cy="0"/>
        </a:xfrm>
      </p:grpSpPr>
      <p:sp>
        <p:nvSpPr>
          <p:cNvPr id="1162" name="Google Shape;1162;p251"/>
          <p:cNvSpPr txBox="1"/>
          <p:nvPr>
            <p:ph type="title"/>
          </p:nvPr>
        </p:nvSpPr>
        <p:spPr>
          <a:xfrm>
            <a:off x="457200" y="4468074"/>
            <a:ext cx="8220900" cy="821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Prompt Engineering for </a:t>
            </a:r>
            <a:br>
              <a:rPr lang="en"/>
            </a:br>
            <a:r>
              <a:rPr lang="en"/>
              <a:t>AI Prototyping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252"/>
          <p:cNvSpPr/>
          <p:nvPr/>
        </p:nvSpPr>
        <p:spPr>
          <a:xfrm>
            <a:off x="4561050" y="0"/>
            <a:ext cx="4582800" cy="5715000"/>
          </a:xfrm>
          <a:prstGeom prst="rect">
            <a:avLst/>
          </a:prstGeom>
          <a:gradFill>
            <a:gsLst>
              <a:gs pos="0">
                <a:srgbClr val="2740A0"/>
              </a:gs>
              <a:gs pos="100000">
                <a:srgbClr val="101834"/>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52"/>
          <p:cNvSpPr/>
          <p:nvPr/>
        </p:nvSpPr>
        <p:spPr>
          <a:xfrm>
            <a:off x="5248349" y="1053548"/>
            <a:ext cx="3332100" cy="33321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9" name="Google Shape;1169;p252"/>
          <p:cNvSpPr txBox="1"/>
          <p:nvPr>
            <p:ph idx="1" type="body"/>
          </p:nvPr>
        </p:nvSpPr>
        <p:spPr>
          <a:xfrm>
            <a:off x="469396" y="2716897"/>
            <a:ext cx="3089700" cy="3174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solidFill>
                  <a:srgbClr val="7F7F7F"/>
                </a:solidFill>
                <a:latin typeface="Poppins SemiBold"/>
                <a:ea typeface="Poppins SemiBold"/>
                <a:cs typeface="Poppins SemiBold"/>
                <a:sym typeface="Poppins SemiBold"/>
              </a:rPr>
              <a:t>Prompt engineering is no longer just about "talking to a chatbot." For a PM, it is the highest-leverage skill to accelerate validation and refine fidelity without writing code.</a:t>
            </a:r>
            <a:endParaRPr>
              <a:solidFill>
                <a:srgbClr val="7F7F7F"/>
              </a:solidFill>
              <a:latin typeface="Poppins SemiBold"/>
              <a:ea typeface="Poppins SemiBold"/>
              <a:cs typeface="Poppins SemiBold"/>
              <a:sym typeface="Poppins SemiBold"/>
            </a:endParaRPr>
          </a:p>
          <a:p>
            <a:pPr indent="-304800" lvl="0" marL="457200" rtl="0" algn="l">
              <a:spcBef>
                <a:spcPts val="1000"/>
              </a:spcBef>
              <a:spcAft>
                <a:spcPts val="1000"/>
              </a:spcAft>
              <a:buClr>
                <a:schemeClr val="accent1"/>
              </a:buClr>
              <a:buSzPts val="1200"/>
              <a:buChar char="●"/>
            </a:pPr>
            <a:r>
              <a:rPr lang="en">
                <a:solidFill>
                  <a:srgbClr val="7F7F7F"/>
                </a:solidFill>
              </a:rPr>
              <a:t>You are moving from requesting an outcome to architecting it using natural language to define the constraints, logic, and flow that drive a high-fidelity build.</a:t>
            </a:r>
            <a:endParaRPr sz="1300">
              <a:solidFill>
                <a:srgbClr val="7F7F7F"/>
              </a:solidFill>
            </a:endParaRPr>
          </a:p>
        </p:txBody>
      </p:sp>
      <p:sp>
        <p:nvSpPr>
          <p:cNvPr id="1170" name="Google Shape;1170;p252"/>
          <p:cNvSpPr txBox="1"/>
          <p:nvPr/>
        </p:nvSpPr>
        <p:spPr>
          <a:xfrm>
            <a:off x="457200" y="518667"/>
            <a:ext cx="3332100" cy="19701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Prompt Engineering to Accelerate Prototyping</a:t>
            </a:r>
            <a:endParaRPr sz="3200">
              <a:solidFill>
                <a:srgbClr val="07182C"/>
              </a:solidFill>
              <a:latin typeface="Poppins Medium"/>
              <a:ea typeface="Poppins Medium"/>
              <a:cs typeface="Poppins Medium"/>
              <a:sym typeface="Poppins Medium"/>
            </a:endParaRPr>
          </a:p>
        </p:txBody>
      </p:sp>
      <p:sp>
        <p:nvSpPr>
          <p:cNvPr id="1171" name="Google Shape;1171;p252"/>
          <p:cNvSpPr/>
          <p:nvPr/>
        </p:nvSpPr>
        <p:spPr>
          <a:xfrm>
            <a:off x="4561050" y="5065500"/>
            <a:ext cx="4582800" cy="649500"/>
          </a:xfrm>
          <a:prstGeom prst="roundRect">
            <a:avLst>
              <a:gd fmla="val 0" name="adj"/>
            </a:avLst>
          </a:prstGeom>
          <a:solidFill>
            <a:srgbClr val="1241B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lang="en" sz="1000">
                <a:solidFill>
                  <a:srgbClr val="FFFFFF"/>
                </a:solidFill>
                <a:latin typeface="Poppins"/>
                <a:ea typeface="Poppins"/>
                <a:cs typeface="Poppins"/>
                <a:sym typeface="Poppins"/>
              </a:rPr>
              <a:t>The Pro Mindset: </a:t>
            </a:r>
            <a:br>
              <a:rPr lang="en" sz="1200">
                <a:solidFill>
                  <a:srgbClr val="FFFFFF"/>
                </a:solidFill>
                <a:latin typeface="Poppins Medium"/>
                <a:ea typeface="Poppins Medium"/>
                <a:cs typeface="Poppins Medium"/>
                <a:sym typeface="Poppins Medium"/>
              </a:rPr>
            </a:br>
            <a:r>
              <a:rPr lang="en" sz="1000">
                <a:solidFill>
                  <a:srgbClr val="FFFFFF"/>
                </a:solidFill>
                <a:latin typeface="Poppins Medium"/>
                <a:ea typeface="Poppins Medium"/>
                <a:cs typeface="Poppins Medium"/>
                <a:sym typeface="Poppins Medium"/>
              </a:rPr>
              <a:t>Prompt Engineering is just Product Strategy in disguise. </a:t>
            </a:r>
            <a:endParaRPr sz="1000">
              <a:solidFill>
                <a:srgbClr val="FFFFFF"/>
              </a:solidFill>
              <a:latin typeface="Poppins Medium"/>
              <a:ea typeface="Poppins Medium"/>
              <a:cs typeface="Poppins Medium"/>
              <a:sym typeface="Poppins Medium"/>
            </a:endParaRPr>
          </a:p>
          <a:p>
            <a:pPr indent="0" lvl="0" marL="0" marR="0" rtl="0" algn="ctr">
              <a:lnSpc>
                <a:spcPct val="100000"/>
              </a:lnSpc>
              <a:spcBef>
                <a:spcPts val="0"/>
              </a:spcBef>
              <a:spcAft>
                <a:spcPts val="0"/>
              </a:spcAft>
              <a:buNone/>
            </a:pPr>
            <a:r>
              <a:rPr lang="en" sz="1000">
                <a:solidFill>
                  <a:srgbClr val="FFFFFF"/>
                </a:solidFill>
                <a:latin typeface="Poppins Medium"/>
                <a:ea typeface="Poppins Medium"/>
                <a:cs typeface="Poppins Medium"/>
                <a:sym typeface="Poppins Medium"/>
              </a:rPr>
              <a:t>You use it to spot opportunities others miss.</a:t>
            </a:r>
            <a:endParaRPr sz="1000">
              <a:solidFill>
                <a:srgbClr val="FFFFFF"/>
              </a:solidFill>
              <a:latin typeface="Poppins Medium"/>
              <a:ea typeface="Poppins Medium"/>
              <a:cs typeface="Poppins Medium"/>
              <a:sym typeface="Poppins Medium"/>
            </a:endParaRPr>
          </a:p>
        </p:txBody>
      </p:sp>
      <p:sp>
        <p:nvSpPr>
          <p:cNvPr id="1172" name="Google Shape;1172;p252"/>
          <p:cNvSpPr/>
          <p:nvPr/>
        </p:nvSpPr>
        <p:spPr>
          <a:xfrm>
            <a:off x="5769440" y="1069230"/>
            <a:ext cx="1923000" cy="2019900"/>
          </a:xfrm>
          <a:prstGeom prst="donut">
            <a:avLst>
              <a:gd fmla="val 15082"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3" name="Google Shape;1173;p252"/>
          <p:cNvSpPr/>
          <p:nvPr/>
        </p:nvSpPr>
        <p:spPr>
          <a:xfrm>
            <a:off x="5503340" y="2324280"/>
            <a:ext cx="1850700" cy="1914000"/>
          </a:xfrm>
          <a:prstGeom prst="donut">
            <a:avLst>
              <a:gd fmla="val 15082"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4" name="Google Shape;1174;p252"/>
          <p:cNvSpPr/>
          <p:nvPr/>
        </p:nvSpPr>
        <p:spPr>
          <a:xfrm>
            <a:off x="6761240" y="1736005"/>
            <a:ext cx="1850700" cy="1914000"/>
          </a:xfrm>
          <a:prstGeom prst="donut">
            <a:avLst>
              <a:gd fmla="val 15082"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5" name="Google Shape;1175;p252"/>
          <p:cNvSpPr/>
          <p:nvPr/>
        </p:nvSpPr>
        <p:spPr>
          <a:xfrm>
            <a:off x="6501490" y="2324280"/>
            <a:ext cx="1091400" cy="10914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6" name="Google Shape;1176;p252"/>
          <p:cNvSpPr txBox="1"/>
          <p:nvPr/>
        </p:nvSpPr>
        <p:spPr>
          <a:xfrm>
            <a:off x="5943600" y="1561485"/>
            <a:ext cx="10281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000">
                <a:solidFill>
                  <a:srgbClr val="FFFFFF"/>
                </a:solidFill>
                <a:latin typeface="Poppins SemiBold"/>
                <a:ea typeface="Poppins SemiBold"/>
                <a:cs typeface="Poppins SemiBold"/>
                <a:sym typeface="Poppins SemiBold"/>
              </a:rPr>
              <a:t>1. </a:t>
            </a:r>
            <a:r>
              <a:rPr lang="en" sz="1000">
                <a:solidFill>
                  <a:srgbClr val="FFFFFF"/>
                </a:solidFill>
                <a:latin typeface="Poppins SemiBold"/>
                <a:ea typeface="Poppins SemiBold"/>
                <a:cs typeface="Poppins SemiBold"/>
                <a:sym typeface="Poppins SemiBold"/>
              </a:rPr>
              <a:t>SET</a:t>
            </a:r>
            <a:endParaRPr sz="1000">
              <a:solidFill>
                <a:srgbClr val="FFFFFF"/>
              </a:solidFill>
              <a:latin typeface="Poppins SemiBold"/>
              <a:ea typeface="Poppins SemiBold"/>
              <a:cs typeface="Poppins SemiBold"/>
              <a:sym typeface="Poppins SemiBold"/>
            </a:endParaRPr>
          </a:p>
        </p:txBody>
      </p:sp>
      <p:sp>
        <p:nvSpPr>
          <p:cNvPr id="1177" name="Google Shape;1177;p252"/>
          <p:cNvSpPr txBox="1"/>
          <p:nvPr/>
        </p:nvSpPr>
        <p:spPr>
          <a:xfrm>
            <a:off x="7551046" y="2422607"/>
            <a:ext cx="109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Poppins SemiBold"/>
                <a:ea typeface="Poppins SemiBold"/>
                <a:cs typeface="Poppins SemiBold"/>
                <a:sym typeface="Poppins SemiBold"/>
              </a:rPr>
              <a:t>2. SHAPE</a:t>
            </a:r>
            <a:br>
              <a:rPr lang="en" sz="1000">
                <a:solidFill>
                  <a:srgbClr val="FFFFFF"/>
                </a:solidFill>
                <a:latin typeface="Poppins SemiBold"/>
                <a:ea typeface="Poppins SemiBold"/>
                <a:cs typeface="Poppins SemiBold"/>
                <a:sym typeface="Poppins SemiBold"/>
              </a:rPr>
            </a:br>
            <a:r>
              <a:rPr lang="en" sz="1000">
                <a:solidFill>
                  <a:srgbClr val="FFFFFF"/>
                </a:solidFill>
                <a:latin typeface="Poppins SemiBold"/>
                <a:ea typeface="Poppins SemiBold"/>
                <a:cs typeface="Poppins SemiBold"/>
                <a:sym typeface="Poppins SemiBold"/>
              </a:rPr>
              <a:t>BEHAVIOR</a:t>
            </a:r>
            <a:endParaRPr sz="1000">
              <a:solidFill>
                <a:srgbClr val="FFFFFF"/>
              </a:solidFill>
              <a:latin typeface="Poppins SemiBold"/>
              <a:ea typeface="Poppins SemiBold"/>
              <a:cs typeface="Poppins SemiBold"/>
              <a:sym typeface="Poppins SemiBold"/>
            </a:endParaRPr>
          </a:p>
        </p:txBody>
      </p:sp>
      <p:sp>
        <p:nvSpPr>
          <p:cNvPr id="1178" name="Google Shape;1178;p252"/>
          <p:cNvSpPr txBox="1"/>
          <p:nvPr/>
        </p:nvSpPr>
        <p:spPr>
          <a:xfrm>
            <a:off x="6079810" y="3449171"/>
            <a:ext cx="109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Poppins SemiBold"/>
                <a:ea typeface="Poppins SemiBold"/>
                <a:cs typeface="Poppins SemiBold"/>
                <a:sym typeface="Poppins SemiBold"/>
              </a:rPr>
              <a:t>3. DRIVE </a:t>
            </a:r>
            <a:br>
              <a:rPr lang="en" sz="1000">
                <a:solidFill>
                  <a:srgbClr val="FFFFFF"/>
                </a:solidFill>
                <a:latin typeface="Poppins SemiBold"/>
                <a:ea typeface="Poppins SemiBold"/>
                <a:cs typeface="Poppins SemiBold"/>
                <a:sym typeface="Poppins SemiBold"/>
              </a:rPr>
            </a:br>
            <a:r>
              <a:rPr lang="en" sz="1000">
                <a:solidFill>
                  <a:srgbClr val="FFFFFF"/>
                </a:solidFill>
                <a:latin typeface="Poppins SemiBold"/>
                <a:ea typeface="Poppins SemiBold"/>
                <a:cs typeface="Poppins SemiBold"/>
                <a:sym typeface="Poppins SemiBold"/>
              </a:rPr>
              <a:t>FIDELITY</a:t>
            </a:r>
            <a:endParaRPr sz="1000">
              <a:solidFill>
                <a:srgbClr val="FFFFFF"/>
              </a:solidFill>
              <a:latin typeface="Poppins SemiBold"/>
              <a:ea typeface="Poppins SemiBold"/>
              <a:cs typeface="Poppins SemiBold"/>
              <a:sym typeface="Poppins SemiBold"/>
            </a:endParaRPr>
          </a:p>
        </p:txBody>
      </p:sp>
      <p:sp>
        <p:nvSpPr>
          <p:cNvPr id="1179" name="Google Shape;1179;p252"/>
          <p:cNvSpPr/>
          <p:nvPr/>
        </p:nvSpPr>
        <p:spPr>
          <a:xfrm rot="-899826">
            <a:off x="6398436" y="1265507"/>
            <a:ext cx="1028326" cy="1028326"/>
          </a:xfrm>
          <a:prstGeom prst="arc">
            <a:avLst>
              <a:gd fmla="val 17886338" name="adj1"/>
              <a:gd fmla="val 0" name="adj2"/>
            </a:avLst>
          </a:prstGeom>
          <a:noFill/>
          <a:ln cap="flat" cmpd="sng" w="19050">
            <a:solidFill>
              <a:schemeClr val="accent1"/>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0" name="Google Shape;1180;p252"/>
          <p:cNvSpPr/>
          <p:nvPr/>
        </p:nvSpPr>
        <p:spPr>
          <a:xfrm rot="7704867">
            <a:off x="7198992" y="2487633"/>
            <a:ext cx="1028414" cy="1028414"/>
          </a:xfrm>
          <a:prstGeom prst="arc">
            <a:avLst>
              <a:gd fmla="val 17886338" name="adj1"/>
              <a:gd fmla="val 0" name="adj2"/>
            </a:avLst>
          </a:prstGeom>
          <a:noFill/>
          <a:ln cap="flat" cmpd="sng" w="19050">
            <a:solidFill>
              <a:schemeClr val="accent1"/>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1" name="Google Shape;1181;p252"/>
          <p:cNvSpPr/>
          <p:nvPr/>
        </p:nvSpPr>
        <p:spPr>
          <a:xfrm rot="-9124912">
            <a:off x="5641111" y="2822033"/>
            <a:ext cx="1028386" cy="1028386"/>
          </a:xfrm>
          <a:prstGeom prst="arc">
            <a:avLst>
              <a:gd fmla="val 17886338" name="adj1"/>
              <a:gd fmla="val 0" name="adj2"/>
            </a:avLst>
          </a:prstGeom>
          <a:noFill/>
          <a:ln cap="flat" cmpd="sng" w="19050">
            <a:solidFill>
              <a:schemeClr val="accent1"/>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2" name="Google Shape;1182;p252"/>
          <p:cNvSpPr/>
          <p:nvPr/>
        </p:nvSpPr>
        <p:spPr>
          <a:xfrm rot="-8510172">
            <a:off x="5608286" y="1999053"/>
            <a:ext cx="1028302" cy="1028302"/>
          </a:xfrm>
          <a:prstGeom prst="arc">
            <a:avLst>
              <a:gd fmla="val 17886338" name="adj1"/>
              <a:gd fmla="val 0" name="adj2"/>
            </a:avLst>
          </a:prstGeom>
          <a:noFill/>
          <a:ln cap="flat" cmpd="sng" w="19050">
            <a:solidFill>
              <a:srgbClr val="FFFFFF"/>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3" name="Google Shape;1183;p252"/>
          <p:cNvSpPr/>
          <p:nvPr/>
        </p:nvSpPr>
        <p:spPr>
          <a:xfrm rot="-926830">
            <a:off x="6844672" y="1357216"/>
            <a:ext cx="1028348" cy="1028348"/>
          </a:xfrm>
          <a:prstGeom prst="arc">
            <a:avLst>
              <a:gd fmla="val 17886338" name="adj1"/>
              <a:gd fmla="val 0" name="adj2"/>
            </a:avLst>
          </a:prstGeom>
          <a:noFill/>
          <a:ln cap="flat" cmpd="sng" w="19050">
            <a:solidFill>
              <a:srgbClr val="FFFFFF"/>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4" name="Google Shape;1184;p252"/>
          <p:cNvSpPr/>
          <p:nvPr/>
        </p:nvSpPr>
        <p:spPr>
          <a:xfrm rot="5822276">
            <a:off x="6740938" y="2859970"/>
            <a:ext cx="1028348" cy="1028348"/>
          </a:xfrm>
          <a:prstGeom prst="arc">
            <a:avLst>
              <a:gd fmla="val 17886338" name="adj1"/>
              <a:gd fmla="val 0" name="adj2"/>
            </a:avLst>
          </a:prstGeom>
          <a:noFill/>
          <a:ln cap="flat" cmpd="sng" w="19050">
            <a:solidFill>
              <a:srgbClr val="FFFFFF"/>
            </a:solidFill>
            <a:prstDash val="solid"/>
            <a:round/>
            <a:headEnd len="sm" w="sm" type="none"/>
            <a:tailEnd len="sm" w="sm" type="stealth"/>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5" name="Google Shape;1185;p252"/>
          <p:cNvSpPr txBox="1"/>
          <p:nvPr/>
        </p:nvSpPr>
        <p:spPr>
          <a:xfrm>
            <a:off x="6501496" y="2819389"/>
            <a:ext cx="1091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accent1"/>
                </a:solidFill>
                <a:latin typeface="Poppins"/>
                <a:ea typeface="Poppins"/>
                <a:cs typeface="Poppins"/>
                <a:sym typeface="Poppins"/>
              </a:rPr>
              <a:t>PROMPTING</a:t>
            </a:r>
            <a:br>
              <a:rPr b="1" lang="en" sz="1000">
                <a:solidFill>
                  <a:schemeClr val="accent1"/>
                </a:solidFill>
                <a:latin typeface="Poppins"/>
                <a:ea typeface="Poppins"/>
                <a:cs typeface="Poppins"/>
                <a:sym typeface="Poppins"/>
              </a:rPr>
            </a:br>
            <a:r>
              <a:rPr b="1" lang="en" sz="1000">
                <a:solidFill>
                  <a:schemeClr val="accent1"/>
                </a:solidFill>
                <a:latin typeface="Poppins"/>
                <a:ea typeface="Poppins"/>
                <a:cs typeface="Poppins"/>
                <a:sym typeface="Poppins"/>
              </a:rPr>
              <a:t>CYCLE</a:t>
            </a:r>
            <a:endParaRPr b="1" sz="1000">
              <a:solidFill>
                <a:schemeClr val="accent1"/>
              </a:solidFill>
              <a:latin typeface="Poppins"/>
              <a:ea typeface="Poppins"/>
              <a:cs typeface="Poppins"/>
              <a:sym typeface="Poppins"/>
            </a:endParaRPr>
          </a:p>
        </p:txBody>
      </p:sp>
      <p:pic>
        <p:nvPicPr>
          <p:cNvPr id="1186" name="Google Shape;1186;p252" title="window.png"/>
          <p:cNvPicPr preferRelativeResize="0"/>
          <p:nvPr/>
        </p:nvPicPr>
        <p:blipFill>
          <a:blip r:embed="rId3">
            <a:alphaModFix/>
          </a:blip>
          <a:stretch>
            <a:fillRect/>
          </a:stretch>
        </p:blipFill>
        <p:spPr>
          <a:xfrm>
            <a:off x="6846760" y="2503916"/>
            <a:ext cx="390400" cy="390400"/>
          </a:xfrm>
          <a:prstGeom prst="rect">
            <a:avLst/>
          </a:prstGeom>
          <a:noFill/>
          <a:ln>
            <a:noFill/>
          </a:ln>
        </p:spPr>
      </p:pic>
      <p:pic>
        <p:nvPicPr>
          <p:cNvPr id="1187" name="Google Shape;1187;p252" title="set-up.png"/>
          <p:cNvPicPr preferRelativeResize="0"/>
          <p:nvPr/>
        </p:nvPicPr>
        <p:blipFill rotWithShape="1">
          <a:blip r:embed="rId4">
            <a:alphaModFix/>
          </a:blip>
          <a:srcRect b="0" l="0" r="0" t="0"/>
          <a:stretch/>
        </p:blipFill>
        <p:spPr>
          <a:xfrm>
            <a:off x="6501501" y="1836475"/>
            <a:ext cx="338700" cy="338700"/>
          </a:xfrm>
          <a:prstGeom prst="rect">
            <a:avLst/>
          </a:prstGeom>
          <a:noFill/>
          <a:ln>
            <a:noFill/>
          </a:ln>
        </p:spPr>
      </p:pic>
      <p:pic>
        <p:nvPicPr>
          <p:cNvPr id="1188" name="Google Shape;1188;p252" title="partnership-handshake.png"/>
          <p:cNvPicPr preferRelativeResize="0"/>
          <p:nvPr/>
        </p:nvPicPr>
        <p:blipFill rotWithShape="1">
          <a:blip r:embed="rId5">
            <a:alphaModFix/>
          </a:blip>
          <a:srcRect b="0" l="0" r="0" t="0"/>
          <a:stretch/>
        </p:blipFill>
        <p:spPr>
          <a:xfrm>
            <a:off x="6126925" y="3129275"/>
            <a:ext cx="338700" cy="338700"/>
          </a:xfrm>
          <a:prstGeom prst="rect">
            <a:avLst/>
          </a:prstGeom>
          <a:noFill/>
          <a:ln>
            <a:noFill/>
          </a:ln>
        </p:spPr>
      </p:pic>
      <p:pic>
        <p:nvPicPr>
          <p:cNvPr id="1189" name="Google Shape;1189;p252" title="behavior.png"/>
          <p:cNvPicPr preferRelativeResize="0"/>
          <p:nvPr/>
        </p:nvPicPr>
        <p:blipFill rotWithShape="1">
          <a:blip r:embed="rId6">
            <a:alphaModFix/>
          </a:blip>
          <a:srcRect b="0" l="0" r="0" t="0"/>
          <a:stretch/>
        </p:blipFill>
        <p:spPr>
          <a:xfrm>
            <a:off x="7721531" y="2821222"/>
            <a:ext cx="390400" cy="39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93" name="Shape 1193"/>
        <p:cNvGrpSpPr/>
        <p:nvPr/>
      </p:nvGrpSpPr>
      <p:grpSpPr>
        <a:xfrm>
          <a:off x="0" y="0"/>
          <a:ext cx="0" cy="0"/>
          <a:chOff x="0" y="0"/>
          <a:chExt cx="0" cy="0"/>
        </a:xfrm>
      </p:grpSpPr>
      <p:sp>
        <p:nvSpPr>
          <p:cNvPr id="1194" name="Google Shape;1194;p253"/>
          <p:cNvSpPr/>
          <p:nvPr/>
        </p:nvSpPr>
        <p:spPr>
          <a:xfrm>
            <a:off x="4589200" y="1353150"/>
            <a:ext cx="3949800" cy="3894300"/>
          </a:xfrm>
          <a:prstGeom prst="roundRect">
            <a:avLst>
              <a:gd fmla="val 530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5" name="Google Shape;1195;p253"/>
          <p:cNvSpPr/>
          <p:nvPr/>
        </p:nvSpPr>
        <p:spPr>
          <a:xfrm>
            <a:off x="474400" y="1363631"/>
            <a:ext cx="3949800" cy="3894300"/>
          </a:xfrm>
          <a:prstGeom prst="roundRect">
            <a:avLst>
              <a:gd fmla="val 530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6" name="Google Shape;1196;p253"/>
          <p:cNvSpPr txBox="1"/>
          <p:nvPr/>
        </p:nvSpPr>
        <p:spPr>
          <a:xfrm>
            <a:off x="685800" y="1562062"/>
            <a:ext cx="3738300" cy="296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
              </a:spcBef>
              <a:spcAft>
                <a:spcPts val="0"/>
              </a:spcAft>
              <a:buNone/>
            </a:pPr>
            <a:br>
              <a:rPr lang="en" sz="1700">
                <a:solidFill>
                  <a:srgbClr val="60A5FA"/>
                </a:solidFill>
                <a:latin typeface="Poppins Medium"/>
                <a:ea typeface="Poppins Medium"/>
                <a:cs typeface="Poppins Medium"/>
                <a:sym typeface="Poppins Medium"/>
              </a:rPr>
            </a:br>
            <a:r>
              <a:rPr lang="en">
                <a:solidFill>
                  <a:srgbClr val="60A5FA"/>
                </a:solidFill>
                <a:latin typeface="Poppins Medium"/>
                <a:ea typeface="Poppins Medium"/>
                <a:cs typeface="Poppins Medium"/>
                <a:sym typeface="Poppins Medium"/>
              </a:rPr>
              <a:t>Ads, Creator Tools, Content, Ranking</a:t>
            </a:r>
            <a:br>
              <a:rPr lang="en" sz="1700">
                <a:latin typeface="Poppins SemiBold"/>
                <a:ea typeface="Poppins SemiBold"/>
                <a:cs typeface="Poppins SemiBold"/>
                <a:sym typeface="Poppins SemiBold"/>
              </a:rPr>
            </a:br>
            <a:endParaRPr sz="1300">
              <a:latin typeface="Poppins SemiBold"/>
              <a:ea typeface="Poppins SemiBold"/>
              <a:cs typeface="Poppins SemiBold"/>
              <a:sym typeface="Poppins SemiBold"/>
            </a:endParaRPr>
          </a:p>
          <a:p>
            <a:pPr indent="0" lvl="0" marL="0" rtl="0" algn="l">
              <a:lnSpc>
                <a:spcPct val="100000"/>
              </a:lnSpc>
              <a:spcBef>
                <a:spcPts val="100"/>
              </a:spcBef>
              <a:spcAft>
                <a:spcPts val="0"/>
              </a:spcAft>
              <a:buNone/>
            </a:pPr>
            <a:r>
              <a:rPr lang="en" sz="1100">
                <a:solidFill>
                  <a:schemeClr val="accent1"/>
                </a:solidFill>
                <a:latin typeface="Poppins Medium"/>
                <a:ea typeface="Poppins Medium"/>
                <a:cs typeface="Poppins Medium"/>
                <a:sym typeface="Poppins Medium"/>
              </a:rPr>
              <a:t>PMs Use:</a:t>
            </a:r>
            <a:br>
              <a:rPr lang="en" sz="1100">
                <a:solidFill>
                  <a:schemeClr val="accent1"/>
                </a:solidFill>
                <a:latin typeface="Poppins Medium"/>
                <a:ea typeface="Poppins Medium"/>
                <a:cs typeface="Poppins Medium"/>
                <a:sym typeface="Poppins Medium"/>
              </a:rPr>
            </a:br>
            <a:r>
              <a:rPr lang="en" sz="1100">
                <a:solidFill>
                  <a:schemeClr val="dk1"/>
                </a:solidFill>
                <a:latin typeface="Lato"/>
                <a:ea typeface="Lato"/>
                <a:cs typeface="Lato"/>
                <a:sym typeface="Lato"/>
              </a:rPr>
              <a:t>AI prototypes simulate user intent + edge cases</a:t>
            </a:r>
            <a:endParaRPr sz="1100">
              <a:solidFill>
                <a:schemeClr val="dk1"/>
              </a:solidFill>
              <a:latin typeface="Lato"/>
              <a:ea typeface="Lato"/>
              <a:cs typeface="Lato"/>
              <a:sym typeface="Lato"/>
            </a:endParaRPr>
          </a:p>
          <a:p>
            <a:pPr indent="-298450" lvl="1" marL="457200" rtl="0" algn="l">
              <a:lnSpc>
                <a:spcPct val="100000"/>
              </a:lnSpc>
              <a:spcBef>
                <a:spcPts val="100"/>
              </a:spcBef>
              <a:spcAft>
                <a:spcPts val="0"/>
              </a:spcAft>
              <a:buClr>
                <a:schemeClr val="dk1"/>
              </a:buClr>
              <a:buSzPts val="1100"/>
              <a:buFont typeface="Lato"/>
              <a:buChar char="○"/>
            </a:pPr>
            <a:r>
              <a:rPr lang="en" sz="1100">
                <a:solidFill>
                  <a:schemeClr val="dk1"/>
                </a:solidFill>
                <a:latin typeface="Lato"/>
                <a:ea typeface="Lato"/>
                <a:cs typeface="Lato"/>
                <a:sym typeface="Lato"/>
              </a:rPr>
              <a:t>Creator onboarding flows</a:t>
            </a:r>
            <a:endParaRPr sz="1100">
              <a:solidFill>
                <a:schemeClr val="dk1"/>
              </a:solidFill>
              <a:latin typeface="Lato"/>
              <a:ea typeface="Lato"/>
              <a:cs typeface="Lato"/>
              <a:sym typeface="Lato"/>
            </a:endParaRPr>
          </a:p>
          <a:p>
            <a:pPr indent="-298450" lvl="1" marL="457200" rtl="0" algn="l">
              <a:lnSpc>
                <a:spcPct val="100000"/>
              </a:lnSpc>
              <a:spcBef>
                <a:spcPts val="100"/>
              </a:spcBef>
              <a:spcAft>
                <a:spcPts val="0"/>
              </a:spcAft>
              <a:buClr>
                <a:schemeClr val="dk1"/>
              </a:buClr>
              <a:buSzPts val="1100"/>
              <a:buFont typeface="Lato"/>
              <a:buChar char="○"/>
            </a:pPr>
            <a:r>
              <a:rPr lang="en" sz="1100">
                <a:solidFill>
                  <a:schemeClr val="dk1"/>
                </a:solidFill>
                <a:latin typeface="Lato"/>
                <a:ea typeface="Lato"/>
                <a:cs typeface="Lato"/>
                <a:sym typeface="Lato"/>
              </a:rPr>
              <a:t>Ad review explanations</a:t>
            </a:r>
            <a:endParaRPr sz="1100">
              <a:solidFill>
                <a:schemeClr val="dk1"/>
              </a:solidFill>
              <a:latin typeface="Lato"/>
              <a:ea typeface="Lato"/>
              <a:cs typeface="Lato"/>
              <a:sym typeface="Lato"/>
            </a:endParaRPr>
          </a:p>
          <a:p>
            <a:pPr indent="-298450" lvl="1" marL="457200" rtl="0" algn="l">
              <a:lnSpc>
                <a:spcPct val="100000"/>
              </a:lnSpc>
              <a:spcBef>
                <a:spcPts val="100"/>
              </a:spcBef>
              <a:spcAft>
                <a:spcPts val="0"/>
              </a:spcAft>
              <a:buClr>
                <a:schemeClr val="dk1"/>
              </a:buClr>
              <a:buSzPts val="1100"/>
              <a:buFont typeface="Lato"/>
              <a:buChar char="○"/>
            </a:pPr>
            <a:r>
              <a:rPr lang="en" sz="1100">
                <a:solidFill>
                  <a:schemeClr val="dk1"/>
                </a:solidFill>
                <a:latin typeface="Lato"/>
                <a:ea typeface="Lato"/>
                <a:cs typeface="Lato"/>
                <a:sym typeface="Lato"/>
              </a:rPr>
              <a:t>Recommendation transparency</a:t>
            </a:r>
            <a:endParaRPr sz="1100">
              <a:solidFill>
                <a:schemeClr val="dk1"/>
              </a:solidFill>
              <a:latin typeface="Lato"/>
              <a:ea typeface="Lato"/>
              <a:cs typeface="Lato"/>
              <a:sym typeface="Lato"/>
            </a:endParaRPr>
          </a:p>
          <a:p>
            <a:pPr indent="0" lvl="0" marL="0" rtl="0" algn="l">
              <a:lnSpc>
                <a:spcPct val="100000"/>
              </a:lnSpc>
              <a:spcBef>
                <a:spcPts val="100"/>
              </a:spcBef>
              <a:spcAft>
                <a:spcPts val="0"/>
              </a:spcAft>
              <a:buNone/>
            </a:pPr>
            <a:br>
              <a:rPr lang="en" sz="1100">
                <a:solidFill>
                  <a:schemeClr val="dk1"/>
                </a:solidFill>
                <a:latin typeface="Lato"/>
                <a:ea typeface="Lato"/>
                <a:cs typeface="Lato"/>
                <a:sym typeface="Lato"/>
              </a:rPr>
            </a:br>
            <a:r>
              <a:rPr lang="en" sz="1100">
                <a:solidFill>
                  <a:schemeClr val="accent1"/>
                </a:solidFill>
                <a:latin typeface="Poppins Medium"/>
                <a:ea typeface="Poppins Medium"/>
                <a:cs typeface="Poppins Medium"/>
                <a:sym typeface="Poppins Medium"/>
              </a:rPr>
              <a:t>Example Prompt Use:</a:t>
            </a:r>
            <a:endParaRPr sz="1100">
              <a:solidFill>
                <a:schemeClr val="accent1"/>
              </a:solidFill>
              <a:latin typeface="Poppins Medium"/>
              <a:ea typeface="Poppins Medium"/>
              <a:cs typeface="Poppins Medium"/>
              <a:sym typeface="Poppins Medium"/>
            </a:endParaRPr>
          </a:p>
          <a:p>
            <a:pPr indent="0" lvl="0" marL="0" rtl="0" algn="l">
              <a:lnSpc>
                <a:spcPct val="100000"/>
              </a:lnSpc>
              <a:spcBef>
                <a:spcPts val="100"/>
              </a:spcBef>
              <a:spcAft>
                <a:spcPts val="0"/>
              </a:spcAft>
              <a:buNone/>
            </a:pPr>
            <a:r>
              <a:rPr lang="en" sz="1000">
                <a:latin typeface="IBM Plex Mono"/>
                <a:ea typeface="IBM Plex Mono"/>
                <a:cs typeface="IBM Plex Mono"/>
                <a:sym typeface="IBM Plex Mono"/>
              </a:rPr>
              <a:t>“Explain why this content was demoted, </a:t>
            </a:r>
            <a:br>
              <a:rPr lang="en" sz="1000">
                <a:latin typeface="IBM Plex Mono"/>
                <a:ea typeface="IBM Plex Mono"/>
                <a:cs typeface="IBM Plex Mono"/>
                <a:sym typeface="IBM Plex Mono"/>
              </a:rPr>
            </a:br>
            <a:r>
              <a:rPr lang="en" sz="1000">
                <a:latin typeface="IBM Plex Mono"/>
                <a:ea typeface="IBM Plex Mono"/>
                <a:cs typeface="IBM Plex Mono"/>
                <a:sym typeface="IBM Plex Mono"/>
              </a:rPr>
              <a:t>in a way a creator would understand.”</a:t>
            </a:r>
            <a:endParaRPr sz="1000">
              <a:latin typeface="IBM Plex Mono"/>
              <a:ea typeface="IBM Plex Mono"/>
              <a:cs typeface="IBM Plex Mono"/>
              <a:sym typeface="IBM Plex Mono"/>
            </a:endParaRPr>
          </a:p>
          <a:p>
            <a:pPr indent="0" lvl="0" marL="0" rtl="0" algn="l">
              <a:lnSpc>
                <a:spcPct val="100000"/>
              </a:lnSpc>
              <a:spcBef>
                <a:spcPts val="100"/>
              </a:spcBef>
              <a:spcAft>
                <a:spcPts val="0"/>
              </a:spcAft>
              <a:buNone/>
            </a:pPr>
            <a:br>
              <a:rPr lang="en" sz="1100">
                <a:latin typeface="Lato"/>
                <a:ea typeface="Lato"/>
                <a:cs typeface="Lato"/>
                <a:sym typeface="Lato"/>
              </a:rPr>
            </a:br>
            <a:endParaRPr sz="1100">
              <a:latin typeface="Lato"/>
              <a:ea typeface="Lato"/>
              <a:cs typeface="Lato"/>
              <a:sym typeface="Lato"/>
            </a:endParaRPr>
          </a:p>
          <a:p>
            <a:pPr indent="0" lvl="0" marL="0" rtl="0" algn="l">
              <a:lnSpc>
                <a:spcPct val="100000"/>
              </a:lnSpc>
              <a:spcBef>
                <a:spcPts val="100"/>
              </a:spcBef>
              <a:spcAft>
                <a:spcPts val="100"/>
              </a:spcAft>
              <a:buNone/>
            </a:pPr>
            <a:r>
              <a:rPr lang="en" sz="1100">
                <a:solidFill>
                  <a:schemeClr val="accent1"/>
                </a:solidFill>
                <a:latin typeface="Poppins Medium"/>
                <a:ea typeface="Poppins Medium"/>
                <a:cs typeface="Poppins Medium"/>
                <a:sym typeface="Poppins Medium"/>
              </a:rPr>
              <a:t>True Value Add:</a:t>
            </a:r>
            <a:endParaRPr sz="1100">
              <a:latin typeface="Lato"/>
              <a:ea typeface="Lato"/>
              <a:cs typeface="Lato"/>
              <a:sym typeface="Lato"/>
            </a:endParaRPr>
          </a:p>
        </p:txBody>
      </p:sp>
      <p:sp>
        <p:nvSpPr>
          <p:cNvPr id="1197" name="Google Shape;1197;p253"/>
          <p:cNvSpPr txBox="1"/>
          <p:nvPr/>
        </p:nvSpPr>
        <p:spPr>
          <a:xfrm>
            <a:off x="4906525" y="1562062"/>
            <a:ext cx="3632400" cy="29349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br>
              <a:rPr lang="en">
                <a:latin typeface="Lato"/>
                <a:ea typeface="Lato"/>
                <a:cs typeface="Lato"/>
                <a:sym typeface="Lato"/>
              </a:rPr>
            </a:br>
            <a:r>
              <a:rPr lang="en">
                <a:solidFill>
                  <a:schemeClr val="accent4"/>
                </a:solidFill>
                <a:latin typeface="Poppins Medium"/>
                <a:ea typeface="Poppins Medium"/>
                <a:cs typeface="Poppins Medium"/>
                <a:sym typeface="Poppins Medium"/>
              </a:rPr>
              <a:t>API, Developer Experience, Documentation</a:t>
            </a:r>
            <a:endParaRPr>
              <a:latin typeface="Lato"/>
              <a:ea typeface="Lato"/>
              <a:cs typeface="Lato"/>
              <a:sym typeface="Lato"/>
            </a:endParaRPr>
          </a:p>
          <a:p>
            <a:pPr indent="0" lvl="0" marL="0" rtl="0" algn="l">
              <a:spcBef>
                <a:spcPts val="100"/>
              </a:spcBef>
              <a:spcAft>
                <a:spcPts val="0"/>
              </a:spcAft>
              <a:buNone/>
            </a:pPr>
            <a:r>
              <a:t/>
            </a:r>
            <a:endParaRPr sz="1100">
              <a:latin typeface="Lato"/>
              <a:ea typeface="Lato"/>
              <a:cs typeface="Lato"/>
              <a:sym typeface="Lato"/>
            </a:endParaRPr>
          </a:p>
          <a:p>
            <a:pPr indent="0" lvl="0" marL="0" rtl="0" algn="l">
              <a:spcBef>
                <a:spcPts val="100"/>
              </a:spcBef>
              <a:spcAft>
                <a:spcPts val="0"/>
              </a:spcAft>
              <a:buNone/>
            </a:pPr>
            <a:r>
              <a:rPr lang="en" sz="1100">
                <a:solidFill>
                  <a:schemeClr val="accent1"/>
                </a:solidFill>
                <a:latin typeface="Poppins Medium"/>
                <a:ea typeface="Poppins Medium"/>
                <a:cs typeface="Poppins Medium"/>
                <a:sym typeface="Poppins Medium"/>
              </a:rPr>
              <a:t>PMs Use:</a:t>
            </a:r>
            <a:br>
              <a:rPr lang="en" sz="1100">
                <a:solidFill>
                  <a:schemeClr val="accent1"/>
                </a:solidFill>
                <a:latin typeface="Poppins Medium"/>
                <a:ea typeface="Poppins Medium"/>
                <a:cs typeface="Poppins Medium"/>
                <a:sym typeface="Poppins Medium"/>
              </a:rPr>
            </a:br>
            <a:r>
              <a:rPr lang="en" sz="1100">
                <a:latin typeface="Lato"/>
                <a:ea typeface="Lato"/>
                <a:cs typeface="Lato"/>
                <a:sym typeface="Lato"/>
              </a:rPr>
              <a:t>AI prototypes simulate developer friction + logic gaps</a:t>
            </a:r>
            <a:endParaRPr sz="1100">
              <a:solidFill>
                <a:schemeClr val="accent1"/>
              </a:solidFill>
              <a:latin typeface="Poppins Medium"/>
              <a:ea typeface="Poppins Medium"/>
              <a:cs typeface="Poppins Medium"/>
              <a:sym typeface="Poppins Medium"/>
            </a:endParaRPr>
          </a:p>
          <a:p>
            <a:pPr indent="-298450" lvl="1" marL="457200" rtl="0" algn="l">
              <a:spcBef>
                <a:spcPts val="100"/>
              </a:spcBef>
              <a:spcAft>
                <a:spcPts val="0"/>
              </a:spcAft>
              <a:buSzPts val="1100"/>
              <a:buFont typeface="Lato"/>
              <a:buChar char="○"/>
            </a:pPr>
            <a:r>
              <a:rPr lang="en" sz="1100">
                <a:latin typeface="Lato"/>
                <a:ea typeface="Lato"/>
                <a:cs typeface="Lato"/>
                <a:sym typeface="Lato"/>
              </a:rPr>
              <a:t>API error messages</a:t>
            </a:r>
            <a:endParaRPr sz="1100">
              <a:latin typeface="Lato"/>
              <a:ea typeface="Lato"/>
              <a:cs typeface="Lato"/>
              <a:sym typeface="Lato"/>
            </a:endParaRPr>
          </a:p>
          <a:p>
            <a:pPr indent="-298450" lvl="1" marL="457200" rtl="0" algn="l">
              <a:spcBef>
                <a:spcPts val="100"/>
              </a:spcBef>
              <a:spcAft>
                <a:spcPts val="0"/>
              </a:spcAft>
              <a:buSzPts val="1100"/>
              <a:buFont typeface="Lato"/>
              <a:buChar char="○"/>
            </a:pPr>
            <a:r>
              <a:rPr lang="en" sz="1100">
                <a:latin typeface="Lato"/>
                <a:ea typeface="Lato"/>
                <a:cs typeface="Lato"/>
                <a:sym typeface="Lato"/>
              </a:rPr>
              <a:t>Developer onboarding journeys</a:t>
            </a:r>
            <a:endParaRPr sz="1100">
              <a:latin typeface="Lato"/>
              <a:ea typeface="Lato"/>
              <a:cs typeface="Lato"/>
              <a:sym typeface="Lato"/>
            </a:endParaRPr>
          </a:p>
          <a:p>
            <a:pPr indent="-298450" lvl="1" marL="457200" rtl="0" algn="l">
              <a:spcBef>
                <a:spcPts val="100"/>
              </a:spcBef>
              <a:spcAft>
                <a:spcPts val="0"/>
              </a:spcAft>
              <a:buSzPts val="1100"/>
              <a:buFont typeface="Lato"/>
              <a:buChar char="○"/>
            </a:pPr>
            <a:r>
              <a:rPr lang="en" sz="1100">
                <a:latin typeface="Lato"/>
                <a:ea typeface="Lato"/>
                <a:cs typeface="Lato"/>
                <a:sym typeface="Lato"/>
              </a:rPr>
              <a:t>Integration guidance</a:t>
            </a:r>
            <a:br>
              <a:rPr lang="en" sz="1100">
                <a:latin typeface="Lato"/>
                <a:ea typeface="Lato"/>
                <a:cs typeface="Lato"/>
                <a:sym typeface="Lato"/>
              </a:rPr>
            </a:br>
            <a:endParaRPr sz="1100">
              <a:latin typeface="Lato"/>
              <a:ea typeface="Lato"/>
              <a:cs typeface="Lato"/>
              <a:sym typeface="Lato"/>
            </a:endParaRPr>
          </a:p>
          <a:p>
            <a:pPr indent="0" lvl="0" marL="0" rtl="0" algn="l">
              <a:spcBef>
                <a:spcPts val="100"/>
              </a:spcBef>
              <a:spcAft>
                <a:spcPts val="0"/>
              </a:spcAft>
              <a:buNone/>
            </a:pPr>
            <a:r>
              <a:rPr lang="en" sz="1100">
                <a:solidFill>
                  <a:schemeClr val="accent1"/>
                </a:solidFill>
                <a:latin typeface="Poppins Medium"/>
                <a:ea typeface="Poppins Medium"/>
                <a:cs typeface="Poppins Medium"/>
                <a:sym typeface="Poppins Medium"/>
              </a:rPr>
              <a:t>Example Prompt Use:</a:t>
            </a:r>
            <a:endParaRPr sz="1100">
              <a:latin typeface="Poppins Medium"/>
              <a:ea typeface="Poppins Medium"/>
              <a:cs typeface="Poppins Medium"/>
              <a:sym typeface="Poppins Medium"/>
            </a:endParaRPr>
          </a:p>
          <a:p>
            <a:pPr indent="0" lvl="0" marL="0" marR="381000" rtl="0" algn="l">
              <a:spcBef>
                <a:spcPts val="100"/>
              </a:spcBef>
              <a:spcAft>
                <a:spcPts val="0"/>
              </a:spcAft>
              <a:buNone/>
            </a:pPr>
            <a:r>
              <a:rPr lang="en" sz="1000">
                <a:latin typeface="IBM Plex Mono"/>
                <a:ea typeface="IBM Plex Mono"/>
                <a:cs typeface="IBM Plex Mono"/>
                <a:sym typeface="IBM Plex Mono"/>
              </a:rPr>
              <a:t>“Explain this API error to a first-time developer and suggest next steps.”</a:t>
            </a:r>
            <a:br>
              <a:rPr lang="en" sz="1100">
                <a:latin typeface="Lato"/>
                <a:ea typeface="Lato"/>
                <a:cs typeface="Lato"/>
                <a:sym typeface="Lato"/>
              </a:rPr>
            </a:br>
            <a:endParaRPr sz="1100">
              <a:latin typeface="Poppins Medium"/>
              <a:ea typeface="Poppins Medium"/>
              <a:cs typeface="Poppins Medium"/>
              <a:sym typeface="Poppins Medium"/>
            </a:endParaRPr>
          </a:p>
          <a:p>
            <a:pPr indent="0" lvl="0" marL="0" rtl="0" algn="l">
              <a:spcBef>
                <a:spcPts val="100"/>
              </a:spcBef>
              <a:spcAft>
                <a:spcPts val="100"/>
              </a:spcAft>
              <a:buNone/>
            </a:pPr>
            <a:r>
              <a:rPr lang="en" sz="1100">
                <a:solidFill>
                  <a:schemeClr val="accent1"/>
                </a:solidFill>
                <a:latin typeface="Poppins Medium"/>
                <a:ea typeface="Poppins Medium"/>
                <a:cs typeface="Poppins Medium"/>
                <a:sym typeface="Poppins Medium"/>
              </a:rPr>
              <a:t>True Value Add</a:t>
            </a:r>
            <a:endParaRPr sz="1700">
              <a:solidFill>
                <a:srgbClr val="60A5FA"/>
              </a:solidFill>
              <a:latin typeface="Lato"/>
              <a:ea typeface="Lato"/>
              <a:cs typeface="Lato"/>
              <a:sym typeface="Lato"/>
            </a:endParaRPr>
          </a:p>
        </p:txBody>
      </p:sp>
      <p:pic>
        <p:nvPicPr>
          <p:cNvPr id="1198" name="Google Shape;1198;p253" title="Meta_Platforms_Inc._logo.svg.png"/>
          <p:cNvPicPr preferRelativeResize="0"/>
          <p:nvPr/>
        </p:nvPicPr>
        <p:blipFill>
          <a:blip r:embed="rId3">
            <a:alphaModFix/>
          </a:blip>
          <a:stretch>
            <a:fillRect/>
          </a:stretch>
        </p:blipFill>
        <p:spPr>
          <a:xfrm>
            <a:off x="762000" y="1518000"/>
            <a:ext cx="1218816" cy="246300"/>
          </a:xfrm>
          <a:prstGeom prst="rect">
            <a:avLst/>
          </a:prstGeom>
          <a:noFill/>
          <a:ln>
            <a:noFill/>
          </a:ln>
        </p:spPr>
      </p:pic>
      <p:pic>
        <p:nvPicPr>
          <p:cNvPr id="1199" name="Google Shape;1199;p253" title="Stripe_Logo,_revised_2016.svg.png"/>
          <p:cNvPicPr preferRelativeResize="0"/>
          <p:nvPr/>
        </p:nvPicPr>
        <p:blipFill>
          <a:blip r:embed="rId4">
            <a:alphaModFix/>
          </a:blip>
          <a:stretch>
            <a:fillRect/>
          </a:stretch>
        </p:blipFill>
        <p:spPr>
          <a:xfrm>
            <a:off x="4906525" y="1471525"/>
            <a:ext cx="814701" cy="339251"/>
          </a:xfrm>
          <a:prstGeom prst="rect">
            <a:avLst/>
          </a:prstGeom>
          <a:noFill/>
          <a:ln>
            <a:noFill/>
          </a:ln>
        </p:spPr>
      </p:pic>
      <p:sp>
        <p:nvSpPr>
          <p:cNvPr id="1200" name="Google Shape;1200;p253"/>
          <p:cNvSpPr txBox="1"/>
          <p:nvPr/>
        </p:nvSpPr>
        <p:spPr>
          <a:xfrm>
            <a:off x="652700" y="4418432"/>
            <a:ext cx="3454500" cy="705600"/>
          </a:xfrm>
          <a:prstGeom prst="rect">
            <a:avLst/>
          </a:prstGeom>
          <a:noFill/>
          <a:ln>
            <a:noFill/>
          </a:ln>
        </p:spPr>
        <p:txBody>
          <a:bodyPr anchorCtr="0" anchor="t" bIns="91425" lIns="91425" spcFirstLastPara="1" rIns="91425" wrap="square" tIns="91425">
            <a:spAutoFit/>
          </a:bodyPr>
          <a:lstStyle/>
          <a:p>
            <a:pPr indent="-298450" lvl="0" marL="457200" rtl="0" algn="l">
              <a:spcBef>
                <a:spcPts val="100"/>
              </a:spcBef>
              <a:spcAft>
                <a:spcPts val="0"/>
              </a:spcAft>
              <a:buClr>
                <a:schemeClr val="dk1"/>
              </a:buClr>
              <a:buSzPts val="1100"/>
              <a:buFont typeface="Lato"/>
              <a:buChar char="●"/>
            </a:pPr>
            <a:r>
              <a:rPr lang="en" sz="1100">
                <a:solidFill>
                  <a:schemeClr val="dk1"/>
                </a:solidFill>
                <a:latin typeface="Lato"/>
                <a:ea typeface="Lato"/>
                <a:cs typeface="Lato"/>
                <a:sym typeface="Lato"/>
              </a:rPr>
              <a:t>Faster experimentation</a:t>
            </a:r>
            <a:endParaRPr sz="1100">
              <a:solidFill>
                <a:schemeClr val="dk1"/>
              </a:solidFill>
              <a:latin typeface="Lato"/>
              <a:ea typeface="Lato"/>
              <a:cs typeface="Lato"/>
              <a:sym typeface="Lato"/>
            </a:endParaRPr>
          </a:p>
          <a:p>
            <a:pPr indent="-298450" lvl="0" marL="457200" rtl="0" algn="l">
              <a:spcBef>
                <a:spcPts val="100"/>
              </a:spcBef>
              <a:spcAft>
                <a:spcPts val="100"/>
              </a:spcAft>
              <a:buClr>
                <a:schemeClr val="dk1"/>
              </a:buClr>
              <a:buSzPts val="1100"/>
              <a:buFont typeface="Lato"/>
              <a:buChar char="●"/>
            </a:pPr>
            <a:r>
              <a:rPr lang="en" sz="1100">
                <a:solidFill>
                  <a:schemeClr val="dk1"/>
                </a:solidFill>
                <a:latin typeface="Lato"/>
                <a:ea typeface="Lato"/>
                <a:cs typeface="Lato"/>
                <a:sym typeface="Lato"/>
              </a:rPr>
              <a:t>Behavior-driven UX decisions instead of static</a:t>
            </a:r>
            <a:br>
              <a:rPr lang="en" sz="1100">
                <a:solidFill>
                  <a:schemeClr val="dk1"/>
                </a:solidFill>
                <a:latin typeface="Lato"/>
                <a:ea typeface="Lato"/>
                <a:cs typeface="Lato"/>
                <a:sym typeface="Lato"/>
              </a:rPr>
            </a:br>
            <a:r>
              <a:rPr lang="en" sz="1100">
                <a:solidFill>
                  <a:schemeClr val="dk1"/>
                </a:solidFill>
                <a:latin typeface="Lato"/>
                <a:ea typeface="Lato"/>
                <a:cs typeface="Lato"/>
                <a:sym typeface="Lato"/>
              </a:rPr>
              <a:t>mocks</a:t>
            </a:r>
            <a:endParaRPr sz="1100">
              <a:solidFill>
                <a:schemeClr val="dk1"/>
              </a:solidFill>
              <a:latin typeface="Lato"/>
              <a:ea typeface="Lato"/>
              <a:cs typeface="Lato"/>
              <a:sym typeface="Lato"/>
            </a:endParaRPr>
          </a:p>
        </p:txBody>
      </p:sp>
      <p:sp>
        <p:nvSpPr>
          <p:cNvPr id="1201" name="Google Shape;1201;p253"/>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Real-World Examples</a:t>
            </a:r>
            <a:endParaRPr sz="1600">
              <a:solidFill>
                <a:srgbClr val="60A5FA"/>
              </a:solidFill>
              <a:latin typeface="Poppins SemiBold"/>
              <a:ea typeface="Poppins SemiBold"/>
              <a:cs typeface="Poppins SemiBold"/>
              <a:sym typeface="Poppins SemiBold"/>
            </a:endParaRPr>
          </a:p>
        </p:txBody>
      </p:sp>
      <p:sp>
        <p:nvSpPr>
          <p:cNvPr id="1202" name="Google Shape;1202;p253"/>
          <p:cNvSpPr txBox="1"/>
          <p:nvPr/>
        </p:nvSpPr>
        <p:spPr>
          <a:xfrm>
            <a:off x="457200" y="774150"/>
            <a:ext cx="7551900" cy="4188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400">
                <a:solidFill>
                  <a:srgbClr val="07182C"/>
                </a:solidFill>
                <a:latin typeface="Poppins Medium"/>
                <a:ea typeface="Poppins Medium"/>
                <a:cs typeface="Poppins Medium"/>
                <a:sym typeface="Poppins Medium"/>
              </a:rPr>
              <a:t>Prompt Engineering</a:t>
            </a:r>
            <a:endParaRPr sz="3400">
              <a:solidFill>
                <a:srgbClr val="07182C"/>
              </a:solidFill>
              <a:latin typeface="Poppins Medium"/>
              <a:ea typeface="Poppins Medium"/>
              <a:cs typeface="Poppins Medium"/>
              <a:sym typeface="Poppins Medium"/>
            </a:endParaRPr>
          </a:p>
        </p:txBody>
      </p:sp>
      <p:sp>
        <p:nvSpPr>
          <p:cNvPr id="1203" name="Google Shape;1203;p253"/>
          <p:cNvSpPr txBox="1"/>
          <p:nvPr/>
        </p:nvSpPr>
        <p:spPr>
          <a:xfrm>
            <a:off x="4906525" y="4498940"/>
            <a:ext cx="3454500" cy="536100"/>
          </a:xfrm>
          <a:prstGeom prst="rect">
            <a:avLst/>
          </a:prstGeom>
          <a:noFill/>
          <a:ln>
            <a:noFill/>
          </a:ln>
        </p:spPr>
        <p:txBody>
          <a:bodyPr anchorCtr="0" anchor="t" bIns="91425" lIns="91425" spcFirstLastPara="1" rIns="91425" wrap="square" tIns="91425">
            <a:spAutoFit/>
          </a:bodyPr>
          <a:lstStyle/>
          <a:p>
            <a:pPr indent="-298450" lvl="0" marL="457200" rtl="0" algn="l">
              <a:spcBef>
                <a:spcPts val="100"/>
              </a:spcBef>
              <a:spcAft>
                <a:spcPts val="0"/>
              </a:spcAft>
              <a:buClr>
                <a:schemeClr val="dk1"/>
              </a:buClr>
              <a:buSzPts val="1100"/>
              <a:buFont typeface="Lato"/>
              <a:buChar char="●"/>
            </a:pPr>
            <a:r>
              <a:rPr lang="en" sz="1100">
                <a:solidFill>
                  <a:schemeClr val="dk1"/>
                </a:solidFill>
                <a:latin typeface="Lato"/>
                <a:ea typeface="Lato"/>
                <a:cs typeface="Lato"/>
                <a:sym typeface="Lato"/>
              </a:rPr>
              <a:t>Fewer integration failures</a:t>
            </a:r>
            <a:endParaRPr sz="1100">
              <a:solidFill>
                <a:schemeClr val="dk1"/>
              </a:solidFill>
              <a:latin typeface="Lato"/>
              <a:ea typeface="Lato"/>
              <a:cs typeface="Lato"/>
              <a:sym typeface="Lato"/>
            </a:endParaRPr>
          </a:p>
          <a:p>
            <a:pPr indent="-298450" lvl="0" marL="457200" rtl="0" algn="l">
              <a:spcBef>
                <a:spcPts val="100"/>
              </a:spcBef>
              <a:spcAft>
                <a:spcPts val="100"/>
              </a:spcAft>
              <a:buClr>
                <a:schemeClr val="dk1"/>
              </a:buClr>
              <a:buSzPts val="1100"/>
              <a:buFont typeface="Lato"/>
              <a:buChar char="●"/>
            </a:pPr>
            <a:r>
              <a:rPr lang="en" sz="1100">
                <a:solidFill>
                  <a:schemeClr val="dk1"/>
                </a:solidFill>
                <a:latin typeface="Lato"/>
                <a:ea typeface="Lato"/>
                <a:cs typeface="Lato"/>
                <a:sym typeface="Lato"/>
              </a:rPr>
              <a:t>Better documentation before APIs ship</a:t>
            </a:r>
            <a:endParaRPr sz="1100">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07" name="Shape 1207"/>
        <p:cNvGrpSpPr/>
        <p:nvPr/>
      </p:nvGrpSpPr>
      <p:grpSpPr>
        <a:xfrm>
          <a:off x="0" y="0"/>
          <a:ext cx="0" cy="0"/>
          <a:chOff x="0" y="0"/>
          <a:chExt cx="0" cy="0"/>
        </a:xfrm>
      </p:grpSpPr>
      <p:sp>
        <p:nvSpPr>
          <p:cNvPr id="1208" name="Google Shape;1208;p254"/>
          <p:cNvSpPr/>
          <p:nvPr/>
        </p:nvSpPr>
        <p:spPr>
          <a:xfrm>
            <a:off x="4589200" y="1353150"/>
            <a:ext cx="3949800" cy="3894300"/>
          </a:xfrm>
          <a:prstGeom prst="roundRect">
            <a:avLst>
              <a:gd fmla="val 530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9" name="Google Shape;1209;p254"/>
          <p:cNvSpPr/>
          <p:nvPr/>
        </p:nvSpPr>
        <p:spPr>
          <a:xfrm>
            <a:off x="474400" y="1363631"/>
            <a:ext cx="3949800" cy="3894300"/>
          </a:xfrm>
          <a:prstGeom prst="roundRect">
            <a:avLst>
              <a:gd fmla="val 530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0" name="Google Shape;1210;p254"/>
          <p:cNvSpPr txBox="1"/>
          <p:nvPr/>
        </p:nvSpPr>
        <p:spPr>
          <a:xfrm>
            <a:off x="685800" y="1562062"/>
            <a:ext cx="3738300" cy="318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
              </a:spcBef>
              <a:spcAft>
                <a:spcPts val="0"/>
              </a:spcAft>
              <a:buNone/>
            </a:pPr>
            <a:br>
              <a:rPr lang="en" sz="1700">
                <a:solidFill>
                  <a:srgbClr val="60A5FA"/>
                </a:solidFill>
                <a:latin typeface="Poppins Medium"/>
                <a:ea typeface="Poppins Medium"/>
                <a:cs typeface="Poppins Medium"/>
                <a:sym typeface="Poppins Medium"/>
              </a:rPr>
            </a:br>
            <a:r>
              <a:rPr lang="en">
                <a:solidFill>
                  <a:srgbClr val="60A5FA"/>
                </a:solidFill>
                <a:latin typeface="Poppins Medium"/>
                <a:ea typeface="Poppins Medium"/>
                <a:cs typeface="Poppins Medium"/>
                <a:sym typeface="Poppins Medium"/>
              </a:rPr>
              <a:t>Education, Personalization, Adaptive Learning</a:t>
            </a:r>
            <a:br>
              <a:rPr lang="en" sz="1700">
                <a:latin typeface="Poppins SemiBold"/>
                <a:ea typeface="Poppins SemiBold"/>
                <a:cs typeface="Poppins SemiBold"/>
                <a:sym typeface="Poppins SemiBold"/>
              </a:rPr>
            </a:br>
            <a:endParaRPr sz="1300">
              <a:latin typeface="Poppins SemiBold"/>
              <a:ea typeface="Poppins SemiBold"/>
              <a:cs typeface="Poppins SemiBold"/>
              <a:sym typeface="Poppins SemiBold"/>
            </a:endParaRPr>
          </a:p>
          <a:p>
            <a:pPr indent="0" lvl="0" marL="0" rtl="0" algn="l">
              <a:lnSpc>
                <a:spcPct val="100000"/>
              </a:lnSpc>
              <a:spcBef>
                <a:spcPts val="100"/>
              </a:spcBef>
              <a:spcAft>
                <a:spcPts val="0"/>
              </a:spcAft>
              <a:buNone/>
            </a:pPr>
            <a:r>
              <a:rPr lang="en" sz="1100">
                <a:solidFill>
                  <a:schemeClr val="accent1"/>
                </a:solidFill>
                <a:latin typeface="Poppins Medium"/>
                <a:ea typeface="Poppins Medium"/>
                <a:cs typeface="Poppins Medium"/>
                <a:sym typeface="Poppins Medium"/>
              </a:rPr>
              <a:t>PMs Use:</a:t>
            </a:r>
            <a:br>
              <a:rPr lang="en" sz="1100">
                <a:solidFill>
                  <a:schemeClr val="accent1"/>
                </a:solidFill>
                <a:latin typeface="Poppins Medium"/>
                <a:ea typeface="Poppins Medium"/>
                <a:cs typeface="Poppins Medium"/>
                <a:sym typeface="Poppins Medium"/>
              </a:rPr>
            </a:br>
            <a:r>
              <a:rPr lang="en" sz="1100">
                <a:solidFill>
                  <a:schemeClr val="dk1"/>
                </a:solidFill>
                <a:latin typeface="Lato"/>
                <a:ea typeface="Lato"/>
                <a:cs typeface="Lato"/>
                <a:sym typeface="Lato"/>
              </a:rPr>
              <a:t>AI prototypes simulate learner frustration + knowledge gaps</a:t>
            </a:r>
            <a:endParaRPr sz="1100">
              <a:solidFill>
                <a:schemeClr val="dk1"/>
              </a:solidFill>
              <a:latin typeface="Lato"/>
              <a:ea typeface="Lato"/>
              <a:cs typeface="Lato"/>
              <a:sym typeface="Lato"/>
            </a:endParaRPr>
          </a:p>
          <a:p>
            <a:pPr indent="-298450" lvl="1" marL="457200" rtl="0" algn="l">
              <a:lnSpc>
                <a:spcPct val="100000"/>
              </a:lnSpc>
              <a:spcBef>
                <a:spcPts val="100"/>
              </a:spcBef>
              <a:spcAft>
                <a:spcPts val="0"/>
              </a:spcAft>
              <a:buClr>
                <a:schemeClr val="dk1"/>
              </a:buClr>
              <a:buSzPts val="1100"/>
              <a:buFont typeface="Lato"/>
              <a:buChar char="○"/>
            </a:pPr>
            <a:r>
              <a:rPr lang="en" sz="1100">
                <a:solidFill>
                  <a:schemeClr val="dk1"/>
                </a:solidFill>
                <a:latin typeface="Lato"/>
                <a:ea typeface="Lato"/>
                <a:cs typeface="Lato"/>
                <a:sym typeface="Lato"/>
              </a:rPr>
              <a:t>Adaptive lesson paths</a:t>
            </a:r>
            <a:endParaRPr sz="1100">
              <a:solidFill>
                <a:schemeClr val="dk1"/>
              </a:solidFill>
              <a:latin typeface="Lato"/>
              <a:ea typeface="Lato"/>
              <a:cs typeface="Lato"/>
              <a:sym typeface="Lato"/>
            </a:endParaRPr>
          </a:p>
          <a:p>
            <a:pPr indent="-298450" lvl="1" marL="457200" rtl="0" algn="l">
              <a:lnSpc>
                <a:spcPct val="100000"/>
              </a:lnSpc>
              <a:spcBef>
                <a:spcPts val="100"/>
              </a:spcBef>
              <a:spcAft>
                <a:spcPts val="0"/>
              </a:spcAft>
              <a:buClr>
                <a:schemeClr val="dk1"/>
              </a:buClr>
              <a:buSzPts val="1100"/>
              <a:buFont typeface="Lato"/>
              <a:buChar char="○"/>
            </a:pPr>
            <a:r>
              <a:rPr lang="en" sz="1100">
                <a:solidFill>
                  <a:schemeClr val="dk1"/>
                </a:solidFill>
                <a:latin typeface="Lato"/>
                <a:ea typeface="Lato"/>
                <a:cs typeface="Lato"/>
                <a:sym typeface="Lato"/>
              </a:rPr>
              <a:t>Feedback styles</a:t>
            </a:r>
            <a:endParaRPr sz="1100">
              <a:solidFill>
                <a:schemeClr val="dk1"/>
              </a:solidFill>
              <a:latin typeface="Lato"/>
              <a:ea typeface="Lato"/>
              <a:cs typeface="Lato"/>
              <a:sym typeface="Lato"/>
            </a:endParaRPr>
          </a:p>
          <a:p>
            <a:pPr indent="-298450" lvl="1" marL="457200" rtl="0" algn="l">
              <a:lnSpc>
                <a:spcPct val="100000"/>
              </a:lnSpc>
              <a:spcBef>
                <a:spcPts val="100"/>
              </a:spcBef>
              <a:spcAft>
                <a:spcPts val="0"/>
              </a:spcAft>
              <a:buClr>
                <a:schemeClr val="dk1"/>
              </a:buClr>
              <a:buSzPts val="1100"/>
              <a:buFont typeface="Lato"/>
              <a:buChar char="○"/>
            </a:pPr>
            <a:r>
              <a:rPr lang="en" sz="1100">
                <a:solidFill>
                  <a:schemeClr val="dk1"/>
                </a:solidFill>
                <a:latin typeface="Lato"/>
                <a:ea typeface="Lato"/>
                <a:cs typeface="Lato"/>
                <a:sym typeface="Lato"/>
              </a:rPr>
              <a:t>Motivation nudges</a:t>
            </a:r>
            <a:endParaRPr sz="1100">
              <a:solidFill>
                <a:schemeClr val="dk1"/>
              </a:solidFill>
              <a:latin typeface="Lato"/>
              <a:ea typeface="Lato"/>
              <a:cs typeface="Lato"/>
              <a:sym typeface="Lato"/>
            </a:endParaRPr>
          </a:p>
          <a:p>
            <a:pPr indent="0" lvl="0" marL="0" rtl="0" algn="l">
              <a:lnSpc>
                <a:spcPct val="100000"/>
              </a:lnSpc>
              <a:spcBef>
                <a:spcPts val="100"/>
              </a:spcBef>
              <a:spcAft>
                <a:spcPts val="0"/>
              </a:spcAft>
              <a:buNone/>
            </a:pPr>
            <a:br>
              <a:rPr lang="en" sz="1100">
                <a:solidFill>
                  <a:schemeClr val="dk1"/>
                </a:solidFill>
                <a:latin typeface="Lato"/>
                <a:ea typeface="Lato"/>
                <a:cs typeface="Lato"/>
                <a:sym typeface="Lato"/>
              </a:rPr>
            </a:br>
            <a:r>
              <a:rPr lang="en" sz="1100">
                <a:solidFill>
                  <a:schemeClr val="accent1"/>
                </a:solidFill>
                <a:latin typeface="Poppins Medium"/>
                <a:ea typeface="Poppins Medium"/>
                <a:cs typeface="Poppins Medium"/>
                <a:sym typeface="Poppins Medium"/>
              </a:rPr>
              <a:t>Example Prompt Use:</a:t>
            </a:r>
            <a:endParaRPr sz="1100">
              <a:solidFill>
                <a:schemeClr val="accent1"/>
              </a:solidFill>
              <a:latin typeface="Poppins Medium"/>
              <a:ea typeface="Poppins Medium"/>
              <a:cs typeface="Poppins Medium"/>
              <a:sym typeface="Poppins Medium"/>
            </a:endParaRPr>
          </a:p>
          <a:p>
            <a:pPr indent="0" lvl="0" marL="0" rtl="0" algn="l">
              <a:lnSpc>
                <a:spcPct val="100000"/>
              </a:lnSpc>
              <a:spcBef>
                <a:spcPts val="100"/>
              </a:spcBef>
              <a:spcAft>
                <a:spcPts val="0"/>
              </a:spcAft>
              <a:buNone/>
            </a:pPr>
            <a:r>
              <a:rPr lang="en" sz="1000">
                <a:latin typeface="IBM Plex Mono"/>
                <a:ea typeface="IBM Plex Mono"/>
                <a:cs typeface="IBM Plex Mono"/>
                <a:sym typeface="IBM Plex Mono"/>
              </a:rPr>
              <a:t>“Give encouraging feedback to a learner who failed three times.”</a:t>
            </a:r>
            <a:endParaRPr sz="1000">
              <a:latin typeface="IBM Plex Mono"/>
              <a:ea typeface="IBM Plex Mono"/>
              <a:cs typeface="IBM Plex Mono"/>
              <a:sym typeface="IBM Plex Mono"/>
            </a:endParaRPr>
          </a:p>
          <a:p>
            <a:pPr indent="0" lvl="0" marL="0" rtl="0" algn="l">
              <a:lnSpc>
                <a:spcPct val="100000"/>
              </a:lnSpc>
              <a:spcBef>
                <a:spcPts val="100"/>
              </a:spcBef>
              <a:spcAft>
                <a:spcPts val="0"/>
              </a:spcAft>
              <a:buNone/>
            </a:pPr>
            <a:r>
              <a:t/>
            </a:r>
            <a:endParaRPr sz="1100">
              <a:latin typeface="Lato"/>
              <a:ea typeface="Lato"/>
              <a:cs typeface="Lato"/>
              <a:sym typeface="Lato"/>
            </a:endParaRPr>
          </a:p>
          <a:p>
            <a:pPr indent="0" lvl="0" marL="0" rtl="0" algn="l">
              <a:lnSpc>
                <a:spcPct val="100000"/>
              </a:lnSpc>
              <a:spcBef>
                <a:spcPts val="100"/>
              </a:spcBef>
              <a:spcAft>
                <a:spcPts val="100"/>
              </a:spcAft>
              <a:buNone/>
            </a:pPr>
            <a:r>
              <a:rPr lang="en" sz="1100">
                <a:solidFill>
                  <a:schemeClr val="accent1"/>
                </a:solidFill>
                <a:latin typeface="Poppins Medium"/>
                <a:ea typeface="Poppins Medium"/>
                <a:cs typeface="Poppins Medium"/>
                <a:sym typeface="Poppins Medium"/>
              </a:rPr>
              <a:t>True Value Add:</a:t>
            </a:r>
            <a:endParaRPr sz="1100">
              <a:latin typeface="Lato"/>
              <a:ea typeface="Lato"/>
              <a:cs typeface="Lato"/>
              <a:sym typeface="Lato"/>
            </a:endParaRPr>
          </a:p>
        </p:txBody>
      </p:sp>
      <p:sp>
        <p:nvSpPr>
          <p:cNvPr id="1211" name="Google Shape;1211;p254"/>
          <p:cNvSpPr txBox="1"/>
          <p:nvPr/>
        </p:nvSpPr>
        <p:spPr>
          <a:xfrm>
            <a:off x="4906525" y="1562062"/>
            <a:ext cx="3632400" cy="31041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br>
              <a:rPr lang="en">
                <a:latin typeface="Lato"/>
                <a:ea typeface="Lato"/>
                <a:cs typeface="Lato"/>
                <a:sym typeface="Lato"/>
              </a:rPr>
            </a:br>
            <a:r>
              <a:rPr lang="en">
                <a:solidFill>
                  <a:schemeClr val="accent4"/>
                </a:solidFill>
                <a:latin typeface="Poppins Medium"/>
                <a:ea typeface="Poppins Medium"/>
                <a:cs typeface="Poppins Medium"/>
                <a:sym typeface="Poppins Medium"/>
              </a:rPr>
              <a:t>API, Developer Experience, Documentation</a:t>
            </a:r>
            <a:endParaRPr>
              <a:latin typeface="Lato"/>
              <a:ea typeface="Lato"/>
              <a:cs typeface="Lato"/>
              <a:sym typeface="Lato"/>
            </a:endParaRPr>
          </a:p>
          <a:p>
            <a:pPr indent="0" lvl="0" marL="0" rtl="0" algn="l">
              <a:spcBef>
                <a:spcPts val="100"/>
              </a:spcBef>
              <a:spcAft>
                <a:spcPts val="0"/>
              </a:spcAft>
              <a:buNone/>
            </a:pPr>
            <a:r>
              <a:t/>
            </a:r>
            <a:endParaRPr sz="1100">
              <a:latin typeface="Lato"/>
              <a:ea typeface="Lato"/>
              <a:cs typeface="Lato"/>
              <a:sym typeface="Lato"/>
            </a:endParaRPr>
          </a:p>
          <a:p>
            <a:pPr indent="0" lvl="0" marL="0" rtl="0" algn="l">
              <a:spcBef>
                <a:spcPts val="100"/>
              </a:spcBef>
              <a:spcAft>
                <a:spcPts val="0"/>
              </a:spcAft>
              <a:buNone/>
            </a:pPr>
            <a:r>
              <a:rPr lang="en" sz="1100">
                <a:solidFill>
                  <a:schemeClr val="accent1"/>
                </a:solidFill>
                <a:latin typeface="Poppins Medium"/>
                <a:ea typeface="Poppins Medium"/>
                <a:cs typeface="Poppins Medium"/>
                <a:sym typeface="Poppins Medium"/>
              </a:rPr>
              <a:t>PMs Use:</a:t>
            </a:r>
            <a:br>
              <a:rPr lang="en" sz="1100">
                <a:solidFill>
                  <a:schemeClr val="accent1"/>
                </a:solidFill>
                <a:latin typeface="Poppins Medium"/>
                <a:ea typeface="Poppins Medium"/>
                <a:cs typeface="Poppins Medium"/>
                <a:sym typeface="Poppins Medium"/>
              </a:rPr>
            </a:br>
            <a:r>
              <a:rPr lang="en" sz="1100">
                <a:latin typeface="Lato"/>
                <a:ea typeface="Lato"/>
                <a:cs typeface="Lato"/>
                <a:sym typeface="Lato"/>
              </a:rPr>
              <a:t>AI prototypes simulate conflict resolution + user friction</a:t>
            </a:r>
            <a:endParaRPr sz="1100">
              <a:solidFill>
                <a:schemeClr val="accent1"/>
              </a:solidFill>
              <a:latin typeface="Poppins Medium"/>
              <a:ea typeface="Poppins Medium"/>
              <a:cs typeface="Poppins Medium"/>
              <a:sym typeface="Poppins Medium"/>
            </a:endParaRPr>
          </a:p>
          <a:p>
            <a:pPr indent="-298450" lvl="1" marL="457200" rtl="0" algn="l">
              <a:spcBef>
                <a:spcPts val="100"/>
              </a:spcBef>
              <a:spcAft>
                <a:spcPts val="0"/>
              </a:spcAft>
              <a:buSzPts val="1100"/>
              <a:buFont typeface="Lato"/>
              <a:buChar char="○"/>
            </a:pPr>
            <a:r>
              <a:rPr lang="en" sz="1100">
                <a:latin typeface="Lato"/>
                <a:ea typeface="Lato"/>
                <a:cs typeface="Lato"/>
                <a:sym typeface="Lato"/>
              </a:rPr>
              <a:t>Guest/host messaging flows</a:t>
            </a:r>
            <a:endParaRPr sz="1100">
              <a:latin typeface="Lato"/>
              <a:ea typeface="Lato"/>
              <a:cs typeface="Lato"/>
              <a:sym typeface="Lato"/>
            </a:endParaRPr>
          </a:p>
          <a:p>
            <a:pPr indent="-298450" lvl="1" marL="457200" rtl="0" algn="l">
              <a:spcBef>
                <a:spcPts val="100"/>
              </a:spcBef>
              <a:spcAft>
                <a:spcPts val="0"/>
              </a:spcAft>
              <a:buSzPts val="1100"/>
              <a:buFont typeface="Lato"/>
              <a:buChar char="○"/>
            </a:pPr>
            <a:r>
              <a:rPr lang="en" sz="1100">
                <a:latin typeface="Lato"/>
                <a:ea typeface="Lato"/>
                <a:cs typeface="Lato"/>
                <a:sym typeface="Lato"/>
              </a:rPr>
              <a:t>Trust &amp; safety explanations</a:t>
            </a:r>
            <a:endParaRPr sz="1100">
              <a:latin typeface="Lato"/>
              <a:ea typeface="Lato"/>
              <a:cs typeface="Lato"/>
              <a:sym typeface="Lato"/>
            </a:endParaRPr>
          </a:p>
          <a:p>
            <a:pPr indent="-298450" lvl="1" marL="457200" rtl="0" algn="l">
              <a:spcBef>
                <a:spcPts val="100"/>
              </a:spcBef>
              <a:spcAft>
                <a:spcPts val="0"/>
              </a:spcAft>
              <a:buSzPts val="1100"/>
              <a:buFont typeface="Lato"/>
              <a:buChar char="○"/>
            </a:pPr>
            <a:r>
              <a:rPr lang="en" sz="1100">
                <a:latin typeface="Lato"/>
                <a:ea typeface="Lato"/>
                <a:cs typeface="Lato"/>
                <a:sym typeface="Lato"/>
              </a:rPr>
              <a:t>Support resolution paths</a:t>
            </a:r>
            <a:br>
              <a:rPr lang="en" sz="1100">
                <a:latin typeface="Lato"/>
                <a:ea typeface="Lato"/>
                <a:cs typeface="Lato"/>
                <a:sym typeface="Lato"/>
              </a:rPr>
            </a:br>
            <a:endParaRPr sz="1100">
              <a:latin typeface="Lato"/>
              <a:ea typeface="Lato"/>
              <a:cs typeface="Lato"/>
              <a:sym typeface="Lato"/>
            </a:endParaRPr>
          </a:p>
          <a:p>
            <a:pPr indent="0" lvl="0" marL="0" rtl="0" algn="l">
              <a:spcBef>
                <a:spcPts val="100"/>
              </a:spcBef>
              <a:spcAft>
                <a:spcPts val="0"/>
              </a:spcAft>
              <a:buNone/>
            </a:pPr>
            <a:r>
              <a:rPr lang="en" sz="1100">
                <a:solidFill>
                  <a:schemeClr val="accent1"/>
                </a:solidFill>
                <a:latin typeface="Poppins Medium"/>
                <a:ea typeface="Poppins Medium"/>
                <a:cs typeface="Poppins Medium"/>
                <a:sym typeface="Poppins Medium"/>
              </a:rPr>
              <a:t>Example Prompt Use:</a:t>
            </a:r>
            <a:endParaRPr sz="1100">
              <a:latin typeface="Poppins Medium"/>
              <a:ea typeface="Poppins Medium"/>
              <a:cs typeface="Poppins Medium"/>
              <a:sym typeface="Poppins Medium"/>
            </a:endParaRPr>
          </a:p>
          <a:p>
            <a:pPr indent="0" lvl="0" marL="0" marR="381000" rtl="0" algn="l">
              <a:spcBef>
                <a:spcPts val="100"/>
              </a:spcBef>
              <a:spcAft>
                <a:spcPts val="0"/>
              </a:spcAft>
              <a:buNone/>
            </a:pPr>
            <a:r>
              <a:rPr lang="en" sz="1000">
                <a:latin typeface="IBM Plex Mono"/>
                <a:ea typeface="IBM Plex Mono"/>
                <a:cs typeface="IBM Plex Mono"/>
                <a:sym typeface="IBM Plex Mono"/>
              </a:rPr>
              <a:t>"Mediate a dispute between a host and guest regarding a late check-out fee."</a:t>
            </a:r>
            <a:br>
              <a:rPr lang="en" sz="1100">
                <a:latin typeface="Lato"/>
                <a:ea typeface="Lato"/>
                <a:cs typeface="Lato"/>
                <a:sym typeface="Lato"/>
              </a:rPr>
            </a:br>
            <a:br>
              <a:rPr lang="en" sz="1100">
                <a:latin typeface="Lato"/>
                <a:ea typeface="Lato"/>
                <a:cs typeface="Lato"/>
                <a:sym typeface="Lato"/>
              </a:rPr>
            </a:br>
            <a:endParaRPr sz="1100">
              <a:latin typeface="Poppins Medium"/>
              <a:ea typeface="Poppins Medium"/>
              <a:cs typeface="Poppins Medium"/>
              <a:sym typeface="Poppins Medium"/>
            </a:endParaRPr>
          </a:p>
          <a:p>
            <a:pPr indent="0" lvl="0" marL="0" rtl="0" algn="l">
              <a:spcBef>
                <a:spcPts val="100"/>
              </a:spcBef>
              <a:spcAft>
                <a:spcPts val="100"/>
              </a:spcAft>
              <a:buNone/>
            </a:pPr>
            <a:r>
              <a:rPr lang="en" sz="1100">
                <a:solidFill>
                  <a:schemeClr val="accent1"/>
                </a:solidFill>
                <a:latin typeface="Poppins Medium"/>
                <a:ea typeface="Poppins Medium"/>
                <a:cs typeface="Poppins Medium"/>
                <a:sym typeface="Poppins Medium"/>
              </a:rPr>
              <a:t>True Value Add</a:t>
            </a:r>
            <a:endParaRPr sz="1700">
              <a:solidFill>
                <a:srgbClr val="60A5FA"/>
              </a:solidFill>
              <a:latin typeface="Lato"/>
              <a:ea typeface="Lato"/>
              <a:cs typeface="Lato"/>
              <a:sym typeface="Lato"/>
            </a:endParaRPr>
          </a:p>
        </p:txBody>
      </p:sp>
      <p:sp>
        <p:nvSpPr>
          <p:cNvPr id="1212" name="Google Shape;1212;p254"/>
          <p:cNvSpPr txBox="1"/>
          <p:nvPr/>
        </p:nvSpPr>
        <p:spPr>
          <a:xfrm>
            <a:off x="652800" y="4590007"/>
            <a:ext cx="3454500" cy="536100"/>
          </a:xfrm>
          <a:prstGeom prst="rect">
            <a:avLst/>
          </a:prstGeom>
          <a:noFill/>
          <a:ln>
            <a:noFill/>
          </a:ln>
        </p:spPr>
        <p:txBody>
          <a:bodyPr anchorCtr="0" anchor="t" bIns="91425" lIns="91425" spcFirstLastPara="1" rIns="91425" wrap="square" tIns="91425">
            <a:spAutoFit/>
          </a:bodyPr>
          <a:lstStyle/>
          <a:p>
            <a:pPr indent="-298450" lvl="0" marL="457200" rtl="0" algn="l">
              <a:spcBef>
                <a:spcPts val="100"/>
              </a:spcBef>
              <a:spcAft>
                <a:spcPts val="0"/>
              </a:spcAft>
              <a:buClr>
                <a:schemeClr val="dk1"/>
              </a:buClr>
              <a:buSzPts val="1100"/>
              <a:buFont typeface="Lato"/>
              <a:buChar char="●"/>
            </a:pPr>
            <a:r>
              <a:rPr lang="en" sz="1100">
                <a:solidFill>
                  <a:schemeClr val="dk1"/>
                </a:solidFill>
                <a:latin typeface="Lato"/>
                <a:ea typeface="Lato"/>
                <a:cs typeface="Lato"/>
                <a:sym typeface="Lato"/>
              </a:rPr>
              <a:t>Higher engagement</a:t>
            </a:r>
            <a:endParaRPr sz="1100">
              <a:solidFill>
                <a:schemeClr val="dk1"/>
              </a:solidFill>
              <a:latin typeface="Lato"/>
              <a:ea typeface="Lato"/>
              <a:cs typeface="Lato"/>
              <a:sym typeface="Lato"/>
            </a:endParaRPr>
          </a:p>
          <a:p>
            <a:pPr indent="-298450" lvl="0" marL="457200" rtl="0" algn="l">
              <a:spcBef>
                <a:spcPts val="100"/>
              </a:spcBef>
              <a:spcAft>
                <a:spcPts val="100"/>
              </a:spcAft>
              <a:buClr>
                <a:schemeClr val="dk1"/>
              </a:buClr>
              <a:buSzPts val="1100"/>
              <a:buFont typeface="Lato"/>
              <a:buChar char="●"/>
            </a:pPr>
            <a:r>
              <a:rPr lang="en" sz="1100">
                <a:solidFill>
                  <a:schemeClr val="dk1"/>
                </a:solidFill>
                <a:latin typeface="Lato"/>
                <a:ea typeface="Lato"/>
                <a:cs typeface="Lato"/>
                <a:sym typeface="Lato"/>
              </a:rPr>
              <a:t>Learning effectiveness tested before build</a:t>
            </a:r>
            <a:endParaRPr sz="1100">
              <a:solidFill>
                <a:schemeClr val="dk1"/>
              </a:solidFill>
              <a:latin typeface="Lato"/>
              <a:ea typeface="Lato"/>
              <a:cs typeface="Lato"/>
              <a:sym typeface="Lato"/>
            </a:endParaRPr>
          </a:p>
        </p:txBody>
      </p:sp>
      <p:sp>
        <p:nvSpPr>
          <p:cNvPr id="1213" name="Google Shape;1213;p254"/>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Real-World Examples</a:t>
            </a:r>
            <a:endParaRPr sz="1600">
              <a:solidFill>
                <a:srgbClr val="60A5FA"/>
              </a:solidFill>
              <a:latin typeface="Poppins SemiBold"/>
              <a:ea typeface="Poppins SemiBold"/>
              <a:cs typeface="Poppins SemiBold"/>
              <a:sym typeface="Poppins SemiBold"/>
            </a:endParaRPr>
          </a:p>
        </p:txBody>
      </p:sp>
      <p:sp>
        <p:nvSpPr>
          <p:cNvPr id="1214" name="Google Shape;1214;p254"/>
          <p:cNvSpPr txBox="1"/>
          <p:nvPr/>
        </p:nvSpPr>
        <p:spPr>
          <a:xfrm>
            <a:off x="457200" y="774150"/>
            <a:ext cx="7551900" cy="4188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400">
                <a:solidFill>
                  <a:srgbClr val="07182C"/>
                </a:solidFill>
                <a:latin typeface="Poppins Medium"/>
                <a:ea typeface="Poppins Medium"/>
                <a:cs typeface="Poppins Medium"/>
                <a:sym typeface="Poppins Medium"/>
              </a:rPr>
              <a:t>Prompt Engineering</a:t>
            </a:r>
            <a:endParaRPr sz="3400">
              <a:solidFill>
                <a:srgbClr val="07182C"/>
              </a:solidFill>
              <a:latin typeface="Poppins Medium"/>
              <a:ea typeface="Poppins Medium"/>
              <a:cs typeface="Poppins Medium"/>
              <a:sym typeface="Poppins Medium"/>
            </a:endParaRPr>
          </a:p>
        </p:txBody>
      </p:sp>
      <p:sp>
        <p:nvSpPr>
          <p:cNvPr id="1215" name="Google Shape;1215;p254"/>
          <p:cNvSpPr txBox="1"/>
          <p:nvPr/>
        </p:nvSpPr>
        <p:spPr>
          <a:xfrm>
            <a:off x="4906525" y="4498940"/>
            <a:ext cx="3454500" cy="718200"/>
          </a:xfrm>
          <a:prstGeom prst="rect">
            <a:avLst/>
          </a:prstGeom>
          <a:noFill/>
          <a:ln>
            <a:noFill/>
          </a:ln>
        </p:spPr>
        <p:txBody>
          <a:bodyPr anchorCtr="0" anchor="t" bIns="91425" lIns="91425" spcFirstLastPara="1" rIns="91425" wrap="square" tIns="91425">
            <a:spAutoFit/>
          </a:bodyPr>
          <a:lstStyle/>
          <a:p>
            <a:pPr indent="-298450" lvl="0" marL="457200" rtl="0" algn="l">
              <a:spcBef>
                <a:spcPts val="100"/>
              </a:spcBef>
              <a:spcAft>
                <a:spcPts val="0"/>
              </a:spcAft>
              <a:buClr>
                <a:schemeClr val="dk1"/>
              </a:buClr>
              <a:buSzPts val="1100"/>
              <a:buFont typeface="Lato"/>
              <a:buChar char="●"/>
            </a:pPr>
            <a:r>
              <a:rPr lang="en" sz="1100">
                <a:solidFill>
                  <a:schemeClr val="dk1"/>
                </a:solidFill>
                <a:latin typeface="Lato"/>
                <a:ea typeface="Lato"/>
                <a:cs typeface="Lato"/>
                <a:sym typeface="Lato"/>
              </a:rPr>
              <a:t>Faster iteration on emotional UX</a:t>
            </a:r>
            <a:endParaRPr sz="1100">
              <a:solidFill>
                <a:schemeClr val="dk1"/>
              </a:solidFill>
              <a:latin typeface="Lato"/>
              <a:ea typeface="Lato"/>
              <a:cs typeface="Lato"/>
              <a:sym typeface="Lato"/>
            </a:endParaRPr>
          </a:p>
          <a:p>
            <a:pPr indent="-298450" lvl="0" marL="457200" rtl="0" algn="l">
              <a:spcBef>
                <a:spcPts val="100"/>
              </a:spcBef>
              <a:spcAft>
                <a:spcPts val="0"/>
              </a:spcAft>
              <a:buClr>
                <a:schemeClr val="dk1"/>
              </a:buClr>
              <a:buSzPts val="1100"/>
              <a:buFont typeface="Lato"/>
              <a:buChar char="●"/>
            </a:pPr>
            <a:r>
              <a:rPr lang="en" sz="1100">
                <a:solidFill>
                  <a:schemeClr val="dk1"/>
                </a:solidFill>
                <a:latin typeface="Lato"/>
                <a:ea typeface="Lato"/>
                <a:cs typeface="Lato"/>
                <a:sym typeface="Lato"/>
              </a:rPr>
              <a:t>Reduced policy confusion</a:t>
            </a:r>
            <a:endParaRPr sz="1100">
              <a:solidFill>
                <a:schemeClr val="dk1"/>
              </a:solidFill>
              <a:latin typeface="Lato"/>
              <a:ea typeface="Lato"/>
              <a:cs typeface="Lato"/>
              <a:sym typeface="Lato"/>
            </a:endParaRPr>
          </a:p>
          <a:p>
            <a:pPr indent="-298450" lvl="0" marL="457200" rtl="0" algn="l">
              <a:spcBef>
                <a:spcPts val="100"/>
              </a:spcBef>
              <a:spcAft>
                <a:spcPts val="100"/>
              </a:spcAft>
              <a:buClr>
                <a:schemeClr val="dk1"/>
              </a:buClr>
              <a:buSzPts val="1100"/>
              <a:buFont typeface="Lato"/>
              <a:buChar char="●"/>
            </a:pPr>
            <a:r>
              <a:rPr lang="en" sz="1100">
                <a:solidFill>
                  <a:schemeClr val="dk1"/>
                </a:solidFill>
                <a:latin typeface="Lato"/>
                <a:ea typeface="Lato"/>
                <a:cs typeface="Lato"/>
                <a:sym typeface="Lato"/>
              </a:rPr>
              <a:t>Better host/guest trust signals</a:t>
            </a:r>
            <a:endParaRPr sz="1100">
              <a:solidFill>
                <a:schemeClr val="dk1"/>
              </a:solidFill>
              <a:latin typeface="Lato"/>
              <a:ea typeface="Lato"/>
              <a:cs typeface="Lato"/>
              <a:sym typeface="Lato"/>
            </a:endParaRPr>
          </a:p>
        </p:txBody>
      </p:sp>
      <p:pic>
        <p:nvPicPr>
          <p:cNvPr id="1216" name="Google Shape;1216;p254" title="Airbnb-Logo.png"/>
          <p:cNvPicPr preferRelativeResize="0"/>
          <p:nvPr/>
        </p:nvPicPr>
        <p:blipFill rotWithShape="1">
          <a:blip r:embed="rId3">
            <a:alphaModFix/>
          </a:blip>
          <a:srcRect b="20298" l="0" r="0" t="21136"/>
          <a:stretch/>
        </p:blipFill>
        <p:spPr>
          <a:xfrm>
            <a:off x="4906525" y="1485147"/>
            <a:ext cx="1134144" cy="373624"/>
          </a:xfrm>
          <a:prstGeom prst="rect">
            <a:avLst/>
          </a:prstGeom>
          <a:noFill/>
          <a:ln>
            <a:noFill/>
          </a:ln>
        </p:spPr>
      </p:pic>
      <p:pic>
        <p:nvPicPr>
          <p:cNvPr descr="File:Duolingo logo.svg - Wikimedia Commons" id="1217" name="Google Shape;1217;p254"/>
          <p:cNvPicPr preferRelativeResize="0"/>
          <p:nvPr/>
        </p:nvPicPr>
        <p:blipFill>
          <a:blip r:embed="rId4">
            <a:alphaModFix/>
          </a:blip>
          <a:stretch>
            <a:fillRect/>
          </a:stretch>
        </p:blipFill>
        <p:spPr>
          <a:xfrm>
            <a:off x="706100" y="1509647"/>
            <a:ext cx="1271275" cy="3246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cxnSp>
        <p:nvCxnSpPr>
          <p:cNvPr id="1222" name="Google Shape;1222;p255"/>
          <p:cNvCxnSpPr/>
          <p:nvPr/>
        </p:nvCxnSpPr>
        <p:spPr>
          <a:xfrm>
            <a:off x="4610622" y="9667"/>
            <a:ext cx="0" cy="5707200"/>
          </a:xfrm>
          <a:prstGeom prst="straightConnector1">
            <a:avLst/>
          </a:prstGeom>
          <a:noFill/>
          <a:ln cap="flat" cmpd="sng" w="28575">
            <a:solidFill>
              <a:schemeClr val="accent1"/>
            </a:solidFill>
            <a:prstDash val="dot"/>
            <a:round/>
            <a:headEnd len="med" w="med" type="none"/>
            <a:tailEnd len="med" w="med" type="none"/>
          </a:ln>
        </p:spPr>
      </p:cxnSp>
      <p:sp>
        <p:nvSpPr>
          <p:cNvPr id="1223" name="Google Shape;1223;p255"/>
          <p:cNvSpPr/>
          <p:nvPr/>
        </p:nvSpPr>
        <p:spPr>
          <a:xfrm>
            <a:off x="0" y="8"/>
            <a:ext cx="9144000" cy="2178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4" name="Google Shape;1224;p255"/>
          <p:cNvSpPr/>
          <p:nvPr/>
        </p:nvSpPr>
        <p:spPr>
          <a:xfrm>
            <a:off x="886474" y="4226886"/>
            <a:ext cx="3185100" cy="99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5" name="Google Shape;1225;p255"/>
          <p:cNvSpPr txBox="1"/>
          <p:nvPr>
            <p:ph idx="4294967295" type="body"/>
          </p:nvPr>
        </p:nvSpPr>
        <p:spPr>
          <a:xfrm>
            <a:off x="457200" y="2495713"/>
            <a:ext cx="3604200" cy="1508400"/>
          </a:xfrm>
          <a:prstGeom prst="rect">
            <a:avLst/>
          </a:prstGeom>
          <a:noFill/>
          <a:ln>
            <a:noFill/>
          </a:ln>
        </p:spPr>
        <p:txBody>
          <a:bodyPr anchorCtr="0" anchor="ctr" bIns="0" lIns="0" spcFirstLastPara="1" rIns="0" wrap="square" tIns="0">
            <a:spAutoFit/>
          </a:bodyPr>
          <a:lstStyle/>
          <a:p>
            <a:pPr indent="0" lvl="0" marL="0" marR="0" rtl="0" algn="r">
              <a:lnSpc>
                <a:spcPct val="150000"/>
              </a:lnSpc>
              <a:spcBef>
                <a:spcPts val="0"/>
              </a:spcBef>
              <a:spcAft>
                <a:spcPts val="1000"/>
              </a:spcAft>
              <a:buSzPts val="1000"/>
              <a:buNone/>
            </a:pPr>
            <a:r>
              <a:rPr b="1" lang="en"/>
              <a:t>Predefined instructions</a:t>
            </a:r>
            <a:r>
              <a:rPr lang="en"/>
              <a:t> that set the AI's behavior, role, and constraints. They run in the background of every interaction and ensures the AI stays on brand, uses the correct tech stack, and follows safety rules.</a:t>
            </a:r>
            <a:endParaRPr sz="1100"/>
          </a:p>
        </p:txBody>
      </p:sp>
      <p:sp>
        <p:nvSpPr>
          <p:cNvPr id="1226" name="Google Shape;1226;p255"/>
          <p:cNvSpPr txBox="1"/>
          <p:nvPr>
            <p:ph idx="4294967295" type="body"/>
          </p:nvPr>
        </p:nvSpPr>
        <p:spPr>
          <a:xfrm>
            <a:off x="5082600" y="2429436"/>
            <a:ext cx="3604200" cy="19599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SzPts val="1000"/>
              <a:buNone/>
            </a:pPr>
            <a:r>
              <a:rPr b="1" lang="en"/>
              <a:t>The specific input typed</a:t>
            </a:r>
            <a:r>
              <a:rPr lang="en"/>
              <a:t> into the chat interface during a session. It asks the AI to perform a single, immediate action, such as getting the AI to build a specific feature, write a function, or generate copy right now.</a:t>
            </a:r>
            <a:endParaRPr sz="1000"/>
          </a:p>
          <a:p>
            <a:pPr indent="0" lvl="0" marL="0" marR="0" rtl="0" algn="l">
              <a:lnSpc>
                <a:spcPct val="150000"/>
              </a:lnSpc>
              <a:spcBef>
                <a:spcPts val="1000"/>
              </a:spcBef>
              <a:spcAft>
                <a:spcPts val="1000"/>
              </a:spcAft>
              <a:buSzPts val="1000"/>
              <a:buNone/>
            </a:pPr>
            <a:r>
              <a:t/>
            </a:r>
            <a:endParaRPr sz="1400"/>
          </a:p>
        </p:txBody>
      </p:sp>
      <p:sp>
        <p:nvSpPr>
          <p:cNvPr id="1227" name="Google Shape;1227;p255"/>
          <p:cNvSpPr/>
          <p:nvPr/>
        </p:nvSpPr>
        <p:spPr>
          <a:xfrm>
            <a:off x="4359750" y="3175525"/>
            <a:ext cx="465000" cy="467700"/>
          </a:xfrm>
          <a:prstGeom prst="ellipse">
            <a:avLst/>
          </a:prstGeom>
          <a:solidFill>
            <a:schemeClr val="dk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en" sz="900" u="none" cap="none" strike="noStrike">
                <a:solidFill>
                  <a:srgbClr val="FCFCFC"/>
                </a:solidFill>
                <a:latin typeface="Poppins SemiBold"/>
                <a:ea typeface="Poppins SemiBold"/>
                <a:cs typeface="Poppins SemiBold"/>
                <a:sym typeface="Poppins SemiBold"/>
              </a:rPr>
              <a:t>VS</a:t>
            </a:r>
            <a:endParaRPr b="1" i="0" sz="900" u="none" cap="none" strike="noStrike">
              <a:solidFill>
                <a:srgbClr val="FCFCFC"/>
              </a:solidFill>
              <a:latin typeface="Poppins SemiBold"/>
              <a:ea typeface="Poppins SemiBold"/>
              <a:cs typeface="Poppins SemiBold"/>
              <a:sym typeface="Poppins SemiBold"/>
            </a:endParaRPr>
          </a:p>
        </p:txBody>
      </p:sp>
      <p:sp>
        <p:nvSpPr>
          <p:cNvPr id="1228" name="Google Shape;1228;p255"/>
          <p:cNvSpPr txBox="1"/>
          <p:nvPr/>
        </p:nvSpPr>
        <p:spPr>
          <a:xfrm>
            <a:off x="875743" y="4306057"/>
            <a:ext cx="3222600" cy="885000"/>
          </a:xfrm>
          <a:prstGeom prst="rect">
            <a:avLst/>
          </a:prstGeom>
          <a:noFill/>
          <a:ln>
            <a:noFill/>
          </a:ln>
        </p:spPr>
        <p:txBody>
          <a:bodyPr anchorCtr="0" anchor="t" bIns="91425" lIns="91425" spcFirstLastPara="1" rIns="91425" wrap="square" tIns="91425">
            <a:spAutoFit/>
          </a:bodyPr>
          <a:lstStyle/>
          <a:p>
            <a:pPr indent="-304800" lvl="0" marL="457200" marR="170173" rtl="0" algn="l">
              <a:lnSpc>
                <a:spcPct val="150000"/>
              </a:lnSpc>
              <a:spcBef>
                <a:spcPts val="0"/>
              </a:spcBef>
              <a:spcAft>
                <a:spcPts val="0"/>
              </a:spcAft>
              <a:buClr>
                <a:schemeClr val="accent1"/>
              </a:buClr>
              <a:buSzPts val="1200"/>
              <a:buFont typeface="Lato"/>
              <a:buChar char="➔"/>
            </a:pPr>
            <a:r>
              <a:rPr b="1" lang="en" sz="1100">
                <a:solidFill>
                  <a:schemeClr val="dk2"/>
                </a:solidFill>
                <a:latin typeface="Lato"/>
                <a:ea typeface="Lato"/>
                <a:cs typeface="Lato"/>
                <a:sym typeface="Lato"/>
              </a:rPr>
              <a:t>Ownership: Product &amp; Eng</a:t>
            </a:r>
            <a:br>
              <a:rPr lang="en" sz="1100">
                <a:solidFill>
                  <a:schemeClr val="dk2"/>
                </a:solidFill>
                <a:latin typeface="Lato"/>
                <a:ea typeface="Lato"/>
                <a:cs typeface="Lato"/>
                <a:sym typeface="Lato"/>
              </a:rPr>
            </a:br>
            <a:r>
              <a:rPr lang="en" sz="1100">
                <a:solidFill>
                  <a:schemeClr val="dk2"/>
                </a:solidFill>
                <a:latin typeface="Lato"/>
                <a:ea typeface="Lato"/>
                <a:cs typeface="Lato"/>
                <a:sym typeface="Lato"/>
              </a:rPr>
              <a:t>You define the fixed constraints; Engineering implements them.</a:t>
            </a:r>
            <a:endParaRPr sz="1500"/>
          </a:p>
        </p:txBody>
      </p:sp>
      <p:sp>
        <p:nvSpPr>
          <p:cNvPr id="1229" name="Google Shape;1229;p255"/>
          <p:cNvSpPr/>
          <p:nvPr/>
        </p:nvSpPr>
        <p:spPr>
          <a:xfrm>
            <a:off x="5072474" y="4226886"/>
            <a:ext cx="3185100" cy="99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0" name="Google Shape;1230;p255"/>
          <p:cNvSpPr txBox="1"/>
          <p:nvPr/>
        </p:nvSpPr>
        <p:spPr>
          <a:xfrm>
            <a:off x="5095350" y="4286575"/>
            <a:ext cx="3185100" cy="861900"/>
          </a:xfrm>
          <a:prstGeom prst="rect">
            <a:avLst/>
          </a:prstGeom>
          <a:noFill/>
          <a:ln>
            <a:noFill/>
          </a:ln>
        </p:spPr>
        <p:txBody>
          <a:bodyPr anchorCtr="0" anchor="t" bIns="91425" lIns="91425" spcFirstLastPara="1" rIns="91425" wrap="square" tIns="91425">
            <a:spAutoFit/>
          </a:bodyPr>
          <a:lstStyle/>
          <a:p>
            <a:pPr indent="-298450" lvl="0" marL="457200" marR="170173" rtl="0" algn="l">
              <a:lnSpc>
                <a:spcPct val="150000"/>
              </a:lnSpc>
              <a:spcBef>
                <a:spcPts val="0"/>
              </a:spcBef>
              <a:spcAft>
                <a:spcPts val="0"/>
              </a:spcAft>
              <a:buClr>
                <a:schemeClr val="accent1"/>
              </a:buClr>
              <a:buSzPts val="1100"/>
              <a:buFont typeface="Lato"/>
              <a:buChar char="➔"/>
            </a:pPr>
            <a:r>
              <a:rPr b="1" lang="en" sz="1100">
                <a:solidFill>
                  <a:schemeClr val="dk2"/>
                </a:solidFill>
                <a:latin typeface="Lato"/>
                <a:ea typeface="Lato"/>
                <a:cs typeface="Lato"/>
                <a:sym typeface="Lato"/>
              </a:rPr>
              <a:t>Ownership: The End User</a:t>
            </a:r>
            <a:br>
              <a:rPr lang="en" sz="1100">
                <a:solidFill>
                  <a:schemeClr val="dk2"/>
                </a:solidFill>
                <a:latin typeface="Lato"/>
                <a:ea typeface="Lato"/>
                <a:cs typeface="Lato"/>
                <a:sym typeface="Lato"/>
              </a:rPr>
            </a:br>
            <a:r>
              <a:rPr lang="en" sz="1100">
                <a:solidFill>
                  <a:schemeClr val="dk2"/>
                </a:solidFill>
                <a:latin typeface="Lato"/>
                <a:ea typeface="Lato"/>
                <a:cs typeface="Lato"/>
                <a:sym typeface="Lato"/>
              </a:rPr>
              <a:t>In a live product, this is your customer. In a prototype, you simulate this role.</a:t>
            </a:r>
            <a:endParaRPr sz="1100">
              <a:solidFill>
                <a:schemeClr val="dk2"/>
              </a:solidFill>
              <a:latin typeface="Lato"/>
              <a:ea typeface="Lato"/>
              <a:cs typeface="Lato"/>
              <a:sym typeface="Lato"/>
            </a:endParaRPr>
          </a:p>
        </p:txBody>
      </p:sp>
      <p:sp>
        <p:nvSpPr>
          <p:cNvPr id="1231" name="Google Shape;1231;p255"/>
          <p:cNvSpPr txBox="1"/>
          <p:nvPr/>
        </p:nvSpPr>
        <p:spPr>
          <a:xfrm>
            <a:off x="481625" y="457200"/>
            <a:ext cx="8485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Poppins SemiBold"/>
                <a:ea typeface="Poppins SemiBold"/>
                <a:cs typeface="Poppins SemiBold"/>
                <a:sym typeface="Poppins SemiBold"/>
              </a:rPr>
              <a:t>Every AI interaction has two layers of instruction. As a PM, you must learn to architect the system to control the user.</a:t>
            </a:r>
            <a:endParaRPr sz="2000">
              <a:solidFill>
                <a:schemeClr val="lt1"/>
              </a:solidFill>
              <a:latin typeface="Poppins SemiBold"/>
              <a:ea typeface="Poppins SemiBold"/>
              <a:cs typeface="Poppins SemiBold"/>
              <a:sym typeface="Poppins SemiBold"/>
            </a:endParaRPr>
          </a:p>
        </p:txBody>
      </p:sp>
      <p:sp>
        <p:nvSpPr>
          <p:cNvPr id="1232" name="Google Shape;1232;p255"/>
          <p:cNvSpPr/>
          <p:nvPr/>
        </p:nvSpPr>
        <p:spPr>
          <a:xfrm>
            <a:off x="570450" y="1717050"/>
            <a:ext cx="3604200" cy="593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3" name="Google Shape;1233;p255"/>
          <p:cNvSpPr txBox="1"/>
          <p:nvPr>
            <p:ph idx="4294967295" type="title"/>
          </p:nvPr>
        </p:nvSpPr>
        <p:spPr>
          <a:xfrm>
            <a:off x="381050" y="1816239"/>
            <a:ext cx="3604200" cy="400200"/>
          </a:xfrm>
          <a:prstGeom prst="rect">
            <a:avLst/>
          </a:prstGeom>
        </p:spPr>
        <p:txBody>
          <a:bodyPr anchorCtr="0" anchor="b" bIns="0" lIns="0" spcFirstLastPara="1" rIns="0" wrap="square" tIns="0">
            <a:spAutoFit/>
          </a:bodyPr>
          <a:lstStyle/>
          <a:p>
            <a:pPr indent="0" lvl="0" marL="0" rtl="0" algn="r">
              <a:lnSpc>
                <a:spcPct val="115000"/>
              </a:lnSpc>
              <a:spcBef>
                <a:spcPts val="0"/>
              </a:spcBef>
              <a:spcAft>
                <a:spcPts val="0"/>
              </a:spcAft>
              <a:buNone/>
            </a:pPr>
            <a:r>
              <a:rPr lang="en" sz="2600">
                <a:solidFill>
                  <a:schemeClr val="lt1"/>
                </a:solidFill>
              </a:rPr>
              <a:t>🤖 </a:t>
            </a:r>
            <a:r>
              <a:rPr lang="en" sz="2600">
                <a:solidFill>
                  <a:schemeClr val="lt1"/>
                </a:solidFill>
              </a:rPr>
              <a:t>System Prompts</a:t>
            </a:r>
            <a:endParaRPr sz="2600">
              <a:solidFill>
                <a:schemeClr val="lt1"/>
              </a:solidFill>
            </a:endParaRPr>
          </a:p>
        </p:txBody>
      </p:sp>
      <p:sp>
        <p:nvSpPr>
          <p:cNvPr id="1234" name="Google Shape;1234;p255"/>
          <p:cNvSpPr/>
          <p:nvPr/>
        </p:nvSpPr>
        <p:spPr>
          <a:xfrm>
            <a:off x="4957075" y="1717050"/>
            <a:ext cx="3604200" cy="593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5" name="Google Shape;1235;p255"/>
          <p:cNvSpPr txBox="1"/>
          <p:nvPr>
            <p:ph idx="4294967295" type="title"/>
          </p:nvPr>
        </p:nvSpPr>
        <p:spPr>
          <a:xfrm>
            <a:off x="5377275" y="1816250"/>
            <a:ext cx="2877600" cy="400200"/>
          </a:xfrm>
          <a:prstGeom prst="rect">
            <a:avLst/>
          </a:prstGeom>
        </p:spPr>
        <p:txBody>
          <a:bodyPr anchorCtr="0" anchor="b" bIns="0" lIns="0" spcFirstLastPara="1" rIns="0" wrap="square" tIns="0">
            <a:spAutoFit/>
          </a:bodyPr>
          <a:lstStyle/>
          <a:p>
            <a:pPr indent="0" lvl="0" marL="0" rtl="0" algn="l">
              <a:lnSpc>
                <a:spcPct val="115000"/>
              </a:lnSpc>
              <a:spcBef>
                <a:spcPts val="0"/>
              </a:spcBef>
              <a:spcAft>
                <a:spcPts val="0"/>
              </a:spcAft>
              <a:buNone/>
            </a:pPr>
            <a:r>
              <a:rPr lang="en" sz="2600">
                <a:solidFill>
                  <a:schemeClr val="lt1"/>
                </a:solidFill>
              </a:rPr>
              <a:t>🧑‍💻 User Prompts</a:t>
            </a:r>
            <a:endParaRPr sz="2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